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tiff" ContentType="image/tiff"/>
  <Default Extension="vml" ContentType="application/vnd.openxmlformats-officedocument.vmlDrawing"/>
  <Default Extension="gif" ContentType="image/gif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5" r:id="rId3"/>
    <p:sldId id="292" r:id="rId4"/>
    <p:sldId id="329" r:id="rId5"/>
    <p:sldId id="287" r:id="rId6"/>
    <p:sldId id="304" r:id="rId7"/>
    <p:sldId id="305" r:id="rId8"/>
    <p:sldId id="330" r:id="rId9"/>
    <p:sldId id="328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31" r:id="rId22"/>
    <p:sldId id="344" r:id="rId23"/>
    <p:sldId id="345" r:id="rId24"/>
    <p:sldId id="346" r:id="rId25"/>
    <p:sldId id="332" r:id="rId26"/>
    <p:sldId id="293" r:id="rId27"/>
    <p:sldId id="347" r:id="rId28"/>
    <p:sldId id="258" r:id="rId29"/>
    <p:sldId id="259" r:id="rId30"/>
    <p:sldId id="260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4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278" r:id="rId48"/>
    <p:sldId id="274" r:id="rId49"/>
    <p:sldId id="348" r:id="rId5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FF6600"/>
    <a:srgbClr val="FF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89563" autoAdjust="0"/>
  </p:normalViewPr>
  <p:slideViewPr>
    <p:cSldViewPr>
      <p:cViewPr>
        <p:scale>
          <a:sx n="70" d="100"/>
          <a:sy n="70" d="100"/>
        </p:scale>
        <p:origin x="-552" y="-4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DB2C1-29DF-421D-B83A-B3A6998901E3}" type="datetimeFigureOut">
              <a:rPr lang="es-ES" smtClean="0"/>
              <a:t>06/06/2016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D224E-80EC-4156-80B5-74B80E4A50E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05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D224E-80EC-4156-80B5-74B80E4A50E9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9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D224E-80EC-4156-80B5-74B80E4A50E9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3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37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582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854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489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5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57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386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22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78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23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1A30-39C7-416A-BDE4-7E0E17AD8B85}" type="datetimeFigureOut">
              <a:rPr lang="es-ES" smtClean="0"/>
              <a:pPr/>
              <a:t>06/06/2016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8374-42F5-4546-B224-6C79EFBB6FB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3562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upload.wikimedia.org/wikipedia/en/d/dc/University_of_Wollongong.sv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Presentation6.pptx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9.emf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emf"/><Relationship Id="rId11" Type="http://schemas.openxmlformats.org/officeDocument/2006/relationships/package" Target="../embeddings/Microsoft_PowerPoint_Presentation7.pptx"/><Relationship Id="rId5" Type="http://schemas.openxmlformats.org/officeDocument/2006/relationships/package" Target="../embeddings/Microsoft_PowerPoint_Presentation5.pptx"/><Relationship Id="rId15" Type="http://schemas.openxmlformats.org/officeDocument/2006/relationships/image" Target="../media/image40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38.emf"/><Relationship Id="rId14" Type="http://schemas.openxmlformats.org/officeDocument/2006/relationships/package" Target="../embeddings/Microsoft_PowerPoint_Presentation8.pptx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Slide2.sldx"/><Relationship Id="rId13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package" Target="../embeddings/Microsoft_PowerPoint_Slide3.sldx"/><Relationship Id="rId5" Type="http://schemas.openxmlformats.org/officeDocument/2006/relationships/package" Target="../embeddings/Microsoft_PowerPoint_Slide1.sldx"/><Relationship Id="rId15" Type="http://schemas.openxmlformats.org/officeDocument/2006/relationships/image" Target="../media/image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package" Target="../embeddings/Microsoft_PowerPoint_Slide4.sld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4833" y="764704"/>
            <a:ext cx="7772400" cy="1758057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6600"/>
                </a:solidFill>
              </a:rPr>
              <a:t>Modelling low energy particle tracks in biologically relevant media</a:t>
            </a:r>
            <a:endParaRPr lang="es-ES" b="1" dirty="0">
              <a:solidFill>
                <a:srgbClr val="FF6600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58441" y="2887294"/>
            <a:ext cx="7128792" cy="2736304"/>
          </a:xfrm>
        </p:spPr>
        <p:txBody>
          <a:bodyPr>
            <a:normAutofit fontScale="85000" lnSpcReduction="20000"/>
          </a:bodyPr>
          <a:lstStyle/>
          <a:p>
            <a:r>
              <a:rPr lang="es-ES" sz="4000" dirty="0" smtClean="0">
                <a:solidFill>
                  <a:srgbClr val="FFFF00"/>
                </a:solidFill>
              </a:rPr>
              <a:t>Gustavo García</a:t>
            </a:r>
            <a:r>
              <a:rPr lang="es-ES" sz="4000" baseline="30000" dirty="0" smtClean="0">
                <a:solidFill>
                  <a:srgbClr val="FFFF00"/>
                </a:solidFill>
              </a:rPr>
              <a:t>1, 2</a:t>
            </a:r>
            <a:endParaRPr lang="es-ES" sz="4000" dirty="0" smtClean="0">
              <a:solidFill>
                <a:srgbClr val="FFFF00"/>
              </a:solidFill>
            </a:endParaRPr>
          </a:p>
          <a:p>
            <a:endParaRPr lang="es-ES" sz="3000" baseline="30000" dirty="0" smtClean="0">
              <a:solidFill>
                <a:schemeClr val="tx1"/>
              </a:solidFill>
            </a:endParaRPr>
          </a:p>
          <a:p>
            <a:r>
              <a:rPr lang="es-ES" sz="3000" baseline="30000" dirty="0" smtClean="0">
                <a:solidFill>
                  <a:schemeClr val="tx1"/>
                </a:solidFill>
              </a:rPr>
              <a:t>1</a:t>
            </a:r>
            <a:r>
              <a:rPr lang="es-ES" sz="3000" dirty="0" smtClean="0">
                <a:solidFill>
                  <a:schemeClr val="tx1"/>
                </a:solidFill>
              </a:rPr>
              <a:t>Instituto de Física Fundamental</a:t>
            </a:r>
          </a:p>
          <a:p>
            <a:r>
              <a:rPr lang="es-ES" sz="3000" dirty="0" smtClean="0">
                <a:solidFill>
                  <a:schemeClr val="tx1"/>
                </a:solidFill>
              </a:rPr>
              <a:t>Consejo Superior de Investigaciones Científicas</a:t>
            </a:r>
          </a:p>
          <a:p>
            <a:r>
              <a:rPr lang="es-ES" sz="3000" dirty="0" smtClean="0">
                <a:solidFill>
                  <a:schemeClr val="tx1"/>
                </a:solidFill>
              </a:rPr>
              <a:t>(IFF-CSIC</a:t>
            </a:r>
            <a:r>
              <a:rPr lang="es-ES" sz="3000" dirty="0">
                <a:solidFill>
                  <a:schemeClr val="tx1"/>
                </a:solidFill>
              </a:rPr>
              <a:t>), Madrid, </a:t>
            </a:r>
            <a:r>
              <a:rPr lang="es-ES" sz="3000" dirty="0" err="1" smtClean="0">
                <a:solidFill>
                  <a:schemeClr val="tx1"/>
                </a:solidFill>
              </a:rPr>
              <a:t>Spain</a:t>
            </a:r>
            <a:endParaRPr lang="es-ES" sz="3000" dirty="0" smtClean="0">
              <a:solidFill>
                <a:schemeClr val="tx1"/>
              </a:solidFill>
            </a:endParaRPr>
          </a:p>
          <a:p>
            <a:r>
              <a:rPr lang="es-ES" sz="3000" baseline="30000" dirty="0" smtClean="0">
                <a:solidFill>
                  <a:schemeClr val="tx1"/>
                </a:solidFill>
              </a:rPr>
              <a:t>2</a:t>
            </a:r>
            <a:r>
              <a:rPr lang="es-ES" sz="3000" dirty="0" smtClean="0">
                <a:solidFill>
                  <a:schemeClr val="tx1"/>
                </a:solidFill>
              </a:rPr>
              <a:t>Centre </a:t>
            </a:r>
            <a:r>
              <a:rPr lang="es-ES" sz="3000" dirty="0" err="1" smtClean="0">
                <a:solidFill>
                  <a:schemeClr val="tx1"/>
                </a:solidFill>
              </a:rPr>
              <a:t>for</a:t>
            </a:r>
            <a:r>
              <a:rPr lang="es-ES" sz="3000" dirty="0" smtClean="0">
                <a:solidFill>
                  <a:schemeClr val="tx1"/>
                </a:solidFill>
              </a:rPr>
              <a:t> Medical Radiation </a:t>
            </a:r>
            <a:r>
              <a:rPr lang="es-ES" sz="3000" dirty="0" err="1" smtClean="0">
                <a:solidFill>
                  <a:schemeClr val="tx1"/>
                </a:solidFill>
              </a:rPr>
              <a:t>Physics</a:t>
            </a:r>
            <a:r>
              <a:rPr lang="es-ES" sz="3000" dirty="0" smtClean="0">
                <a:solidFill>
                  <a:schemeClr val="tx1"/>
                </a:solidFill>
              </a:rPr>
              <a:t>, </a:t>
            </a:r>
            <a:r>
              <a:rPr lang="es-ES" sz="3000" dirty="0" err="1" smtClean="0">
                <a:solidFill>
                  <a:schemeClr val="tx1"/>
                </a:solidFill>
              </a:rPr>
              <a:t>University</a:t>
            </a:r>
            <a:r>
              <a:rPr lang="es-ES" sz="3000" dirty="0" smtClean="0">
                <a:solidFill>
                  <a:schemeClr val="tx1"/>
                </a:solidFill>
              </a:rPr>
              <a:t> of </a:t>
            </a:r>
            <a:r>
              <a:rPr lang="es-ES" sz="3000" dirty="0" err="1" smtClean="0">
                <a:solidFill>
                  <a:schemeClr val="tx1"/>
                </a:solidFill>
              </a:rPr>
              <a:t>Wollongong</a:t>
            </a:r>
            <a:r>
              <a:rPr lang="es-ES" sz="3000" dirty="0" smtClean="0">
                <a:solidFill>
                  <a:schemeClr val="tx1"/>
                </a:solidFill>
              </a:rPr>
              <a:t>, NSW, Australia</a:t>
            </a:r>
            <a:endParaRPr lang="es-ES" sz="3000" baseline="30000" dirty="0" smtClean="0">
              <a:solidFill>
                <a:schemeClr val="tx1"/>
              </a:solidFill>
            </a:endParaRPr>
          </a:p>
          <a:p>
            <a:endParaRPr lang="es-ES" sz="3000" dirty="0" smtClean="0">
              <a:solidFill>
                <a:schemeClr val="tx1"/>
              </a:solidFill>
            </a:endParaRPr>
          </a:p>
        </p:txBody>
      </p:sp>
      <p:pic>
        <p:nvPicPr>
          <p:cNvPr id="5" name="Picture 8" descr="File:University of Wollongong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2625117"/>
            <a:ext cx="936105" cy="93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 descr="I:\ASUS-CSIC\Gustavo Datos\CSIC\logotipos\CSIC66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1"/>
            <a:ext cx="1944216" cy="76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rgbClr val="FF9900"/>
                </a:solidFill>
              </a:rPr>
              <a:t> </a:t>
            </a:r>
            <a:r>
              <a:rPr lang="en-US" sz="3600" dirty="0">
                <a:solidFill>
                  <a:srgbClr val="FF6600"/>
                </a:solidFill>
              </a:rPr>
              <a:t>Positron Emission Tomography - Computed Tomography (PET/CT)</a:t>
            </a:r>
            <a:endParaRPr lang="es-ES_tradnl" sz="3600" dirty="0">
              <a:solidFill>
                <a:srgbClr val="FF6600"/>
              </a:solidFill>
            </a:endParaRPr>
          </a:p>
        </p:txBody>
      </p:sp>
      <p:pic>
        <p:nvPicPr>
          <p:cNvPr id="3" name="Picture 2" descr="http://www.petimagingflorida.com/images/pet_sc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132856"/>
            <a:ext cx="4880481" cy="3096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36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228850"/>
            <a:ext cx="23907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48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2219325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208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209800"/>
            <a:ext cx="23907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4831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93" y="2219131"/>
            <a:ext cx="24193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5658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214563"/>
            <a:ext cx="23907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5844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224088"/>
            <a:ext cx="24003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72742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2224088"/>
            <a:ext cx="23907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7975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8" y="2224088"/>
            <a:ext cx="23717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871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2228850"/>
            <a:ext cx="23812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958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6600"/>
                </a:solidFill>
              </a:rPr>
              <a:t>Motivation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of radiation damage is produced by secondary species  (electron induced molecular dissociation, chemical reactions)</a:t>
            </a:r>
          </a:p>
          <a:p>
            <a:r>
              <a:rPr lang="en-US" dirty="0" smtClean="0"/>
              <a:t>Side effects in radiotherapy remain unclear</a:t>
            </a:r>
          </a:p>
          <a:p>
            <a:r>
              <a:rPr lang="en-US" dirty="0" smtClean="0"/>
              <a:t>Increasing number of PET scanning applications (medical diagnostics, hadron therapy dosimetry)</a:t>
            </a:r>
          </a:p>
          <a:p>
            <a:r>
              <a:rPr lang="en-US" dirty="0" smtClean="0"/>
              <a:t>A new </a:t>
            </a:r>
            <a:r>
              <a:rPr lang="en-US" dirty="0" err="1" smtClean="0"/>
              <a:t>dosimetry</a:t>
            </a:r>
            <a:r>
              <a:rPr lang="en-US" dirty="0" smtClean="0"/>
              <a:t> is required to describe </a:t>
            </a:r>
            <a:r>
              <a:rPr lang="en-US" dirty="0" err="1" smtClean="0"/>
              <a:t>nanoscale</a:t>
            </a:r>
            <a:r>
              <a:rPr lang="en-US" dirty="0" smtClean="0"/>
              <a:t> radiation interactions (</a:t>
            </a:r>
            <a:r>
              <a:rPr lang="en-US" dirty="0" err="1" smtClean="0"/>
              <a:t>nanodosimetry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81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2219325"/>
            <a:ext cx="24193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FF9900"/>
                </a:solidFill>
              </a:rPr>
              <a:t>PET/TC </a:t>
            </a:r>
            <a:r>
              <a:rPr lang="es-ES" sz="3200" dirty="0" err="1">
                <a:solidFill>
                  <a:srgbClr val="FF9900"/>
                </a:solidFill>
              </a:rPr>
              <a:t>with</a:t>
            </a:r>
            <a:r>
              <a:rPr lang="es-ES" sz="3200" dirty="0">
                <a:solidFill>
                  <a:srgbClr val="FF9900"/>
                </a:solidFill>
              </a:rPr>
              <a:t> FDG-F18 </a:t>
            </a:r>
            <a:endParaRPr lang="es-ES" sz="3200" dirty="0"/>
          </a:p>
        </p:txBody>
      </p:sp>
      <p:grpSp>
        <p:nvGrpSpPr>
          <p:cNvPr id="4" name="3 Grupo"/>
          <p:cNvGrpSpPr/>
          <p:nvPr/>
        </p:nvGrpSpPr>
        <p:grpSpPr>
          <a:xfrm>
            <a:off x="107141" y="1196752"/>
            <a:ext cx="8929718" cy="5472608"/>
            <a:chOff x="1042988" y="1916112"/>
            <a:chExt cx="7416800" cy="4130676"/>
          </a:xfrm>
        </p:grpSpPr>
        <p:pic>
          <p:nvPicPr>
            <p:cNvPr id="5" name="2 Imagen" descr="3D-1-bar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2988" y="1916113"/>
              <a:ext cx="7416800" cy="413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5 Rectángulo"/>
            <p:cNvSpPr/>
            <p:nvPr/>
          </p:nvSpPr>
          <p:spPr bwMode="auto">
            <a:xfrm>
              <a:off x="1042988" y="1916112"/>
              <a:ext cx="792708" cy="41306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38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52" y="692696"/>
            <a:ext cx="3914793" cy="2367226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1031803" y="138698"/>
            <a:ext cx="38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solidFill>
                  <a:srgbClr val="FFFF00"/>
                </a:solidFill>
              </a:rPr>
              <a:t>Positronium</a:t>
            </a:r>
            <a:r>
              <a:rPr lang="es-ES" sz="2000" b="1" dirty="0" smtClean="0">
                <a:solidFill>
                  <a:srgbClr val="FFFF00"/>
                </a:solidFill>
              </a:rPr>
              <a:t> </a:t>
            </a:r>
            <a:r>
              <a:rPr lang="es-ES" sz="2000" b="1" dirty="0" err="1" smtClean="0">
                <a:solidFill>
                  <a:srgbClr val="FFFF00"/>
                </a:solidFill>
              </a:rPr>
              <a:t>formation</a:t>
            </a:r>
            <a:endParaRPr lang="es-ES" sz="2000" b="1" dirty="0">
              <a:solidFill>
                <a:srgbClr val="FFFF00"/>
              </a:solidFill>
            </a:endParaRPr>
          </a:p>
        </p:txBody>
      </p:sp>
      <p:pic>
        <p:nvPicPr>
          <p:cNvPr id="4" name="Picture 6" descr="https://www.picoquant.com/images/uploads/application_images/14654/positroniu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24190"/>
            <a:ext cx="1662939" cy="125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Photograph of the positronium beam line at UC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03" y="4005064"/>
            <a:ext cx="3166537" cy="209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937177" y="3404153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solidFill>
                  <a:srgbClr val="FFFF00"/>
                </a:solidFill>
              </a:rPr>
              <a:t>Positronium</a:t>
            </a:r>
            <a:r>
              <a:rPr lang="es-ES" sz="2000" b="1" dirty="0" smtClean="0">
                <a:solidFill>
                  <a:srgbClr val="FFFF00"/>
                </a:solidFill>
              </a:rPr>
              <a:t>  </a:t>
            </a:r>
            <a:r>
              <a:rPr lang="es-ES" sz="2000" b="1" dirty="0" err="1" smtClean="0">
                <a:solidFill>
                  <a:srgbClr val="FFFF00"/>
                </a:solidFill>
              </a:rPr>
              <a:t>scattering</a:t>
            </a:r>
            <a:endParaRPr lang="es-ES" sz="2000" b="1" dirty="0">
              <a:solidFill>
                <a:srgbClr val="FFFF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012160" y="2151438"/>
            <a:ext cx="257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Two</a:t>
            </a:r>
            <a:r>
              <a:rPr lang="es-ES" b="1" dirty="0" smtClean="0"/>
              <a:t> </a:t>
            </a:r>
            <a:r>
              <a:rPr lang="es-ES" b="1" dirty="0" err="1" smtClean="0"/>
              <a:t>particle</a:t>
            </a:r>
            <a:r>
              <a:rPr lang="es-ES" b="1" dirty="0" smtClean="0"/>
              <a:t> </a:t>
            </a:r>
            <a:r>
              <a:rPr lang="es-ES" b="1" dirty="0" err="1" smtClean="0"/>
              <a:t>system</a:t>
            </a:r>
            <a:r>
              <a:rPr lang="es-ES" b="1" dirty="0" smtClean="0"/>
              <a:t> </a:t>
            </a:r>
            <a:r>
              <a:rPr lang="es-ES" b="1" dirty="0" err="1" smtClean="0"/>
              <a:t>but</a:t>
            </a:r>
            <a:r>
              <a:rPr lang="es-ES" b="1" dirty="0" smtClean="0"/>
              <a:t> </a:t>
            </a:r>
            <a:r>
              <a:rPr lang="es-ES" b="1" dirty="0" err="1" smtClean="0"/>
              <a:t>three</a:t>
            </a:r>
            <a:r>
              <a:rPr lang="es-ES" b="1" dirty="0" smtClean="0"/>
              <a:t> </a:t>
            </a:r>
            <a:r>
              <a:rPr lang="es-ES" b="1" dirty="0" err="1" smtClean="0"/>
              <a:t>body</a:t>
            </a:r>
            <a:r>
              <a:rPr lang="es-ES" b="1" dirty="0" smtClean="0"/>
              <a:t> </a:t>
            </a:r>
            <a:r>
              <a:rPr lang="es-ES" b="1" dirty="0" err="1" smtClean="0"/>
              <a:t>problem</a:t>
            </a:r>
            <a:r>
              <a:rPr lang="es-ES" b="1" dirty="0" smtClean="0"/>
              <a:t> </a:t>
            </a:r>
            <a:endParaRPr lang="es-ES" b="1" dirty="0"/>
          </a:p>
        </p:txBody>
      </p:sp>
      <p:sp>
        <p:nvSpPr>
          <p:cNvPr id="8" name="7 CuadroTexto"/>
          <p:cNvSpPr txBox="1"/>
          <p:nvPr/>
        </p:nvSpPr>
        <p:spPr>
          <a:xfrm>
            <a:off x="2172666" y="623350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UCL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5151318" y="4130650"/>
            <a:ext cx="3351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Neutral </a:t>
            </a:r>
            <a:r>
              <a:rPr lang="en-US" b="1" dirty="0" err="1"/>
              <a:t>positronium</a:t>
            </a:r>
            <a:r>
              <a:rPr lang="en-US" b="1" dirty="0"/>
              <a:t> scatters like </a:t>
            </a:r>
            <a:endParaRPr lang="en-US" b="1" dirty="0" smtClean="0"/>
          </a:p>
          <a:p>
            <a:r>
              <a:rPr lang="en-US" b="1" dirty="0" smtClean="0"/>
              <a:t>a </a:t>
            </a:r>
            <a:r>
              <a:rPr lang="en-US" b="1" dirty="0"/>
              <a:t>charged </a:t>
            </a:r>
            <a:r>
              <a:rPr lang="en-US" b="1" dirty="0" smtClean="0"/>
              <a:t>particle (e</a:t>
            </a:r>
            <a:r>
              <a:rPr lang="en-US" b="1" baseline="30000" dirty="0" smtClean="0"/>
              <a:t>-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Can attach molecules?</a:t>
            </a:r>
            <a:endParaRPr lang="en-US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1949333" y="194542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ANU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5364088" y="5589240"/>
            <a:ext cx="1825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 smtClean="0">
                <a:solidFill>
                  <a:srgbClr val="FF6600"/>
                </a:solidFill>
              </a:rPr>
              <a:t>Need</a:t>
            </a:r>
            <a:r>
              <a:rPr lang="es-ES" sz="2400" b="1" dirty="0" smtClean="0">
                <a:solidFill>
                  <a:srgbClr val="FF6600"/>
                </a:solidFill>
              </a:rPr>
              <a:t> </a:t>
            </a:r>
            <a:r>
              <a:rPr lang="es-ES" sz="2400" b="1" dirty="0" err="1" smtClean="0">
                <a:solidFill>
                  <a:srgbClr val="FF6600"/>
                </a:solidFill>
              </a:rPr>
              <a:t>Theory</a:t>
            </a:r>
            <a:endParaRPr lang="es-E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Low energy particle interaction examples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High energy photon radiotherapy</a:t>
            </a: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PET scanning for medical diagnostics</a:t>
            </a:r>
          </a:p>
          <a:p>
            <a:r>
              <a:rPr lang="en-US" dirty="0" err="1" smtClean="0">
                <a:solidFill>
                  <a:srgbClr val="FFFF00"/>
                </a:solidFill>
              </a:rPr>
              <a:t>Hadrontherapy</a:t>
            </a:r>
            <a:endParaRPr lang="en-US" dirty="0" smtClean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Indirect damage by electron transfer from secondary species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274605" y="1772816"/>
            <a:ext cx="4732267" cy="4620980"/>
            <a:chOff x="487805" y="2132856"/>
            <a:chExt cx="3681808" cy="3540860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8279" y="2062382"/>
              <a:ext cx="3540860" cy="3681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619795" y="3247669"/>
              <a:ext cx="1658229" cy="855000"/>
              <a:chOff x="611560" y="3213504"/>
              <a:chExt cx="1658229" cy="855000"/>
            </a:xfrm>
          </p:grpSpPr>
          <p:sp>
            <p:nvSpPr>
              <p:cNvPr id="5" name="4 Elipse"/>
              <p:cNvSpPr/>
              <p:nvPr/>
            </p:nvSpPr>
            <p:spPr>
              <a:xfrm>
                <a:off x="971600" y="3836754"/>
                <a:ext cx="72008" cy="67016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" name="5 Elipse"/>
              <p:cNvSpPr/>
              <p:nvPr/>
            </p:nvSpPr>
            <p:spPr>
              <a:xfrm>
                <a:off x="611560" y="3903286"/>
                <a:ext cx="72008" cy="67016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" name="6 Conector recto de flecha"/>
              <p:cNvCxnSpPr/>
              <p:nvPr/>
            </p:nvCxnSpPr>
            <p:spPr>
              <a:xfrm flipV="1">
                <a:off x="1043608" y="3675169"/>
                <a:ext cx="1004806" cy="105308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7 Conector recto de flecha"/>
              <p:cNvCxnSpPr/>
              <p:nvPr/>
            </p:nvCxnSpPr>
            <p:spPr>
              <a:xfrm>
                <a:off x="743000" y="4017643"/>
                <a:ext cx="1084039" cy="50861"/>
              </a:xfrm>
              <a:prstGeom prst="straightConnector1">
                <a:avLst/>
              </a:prstGeom>
              <a:ln w="1905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8 CuadroTexto"/>
              <p:cNvSpPr txBox="1"/>
              <p:nvPr/>
            </p:nvSpPr>
            <p:spPr>
              <a:xfrm>
                <a:off x="683568" y="3390773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baseline="30000" dirty="0" smtClean="0">
                    <a:solidFill>
                      <a:srgbClr val="FFFF00"/>
                    </a:solidFill>
                  </a:rPr>
                  <a:t>15</a:t>
                </a:r>
                <a:r>
                  <a:rPr lang="es-ES" b="1" dirty="0" smtClean="0">
                    <a:solidFill>
                      <a:srgbClr val="FFFF00"/>
                    </a:solidFill>
                  </a:rPr>
                  <a:t>O</a:t>
                </a:r>
                <a:endParaRPr lang="es-E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1827039" y="3213504"/>
                <a:ext cx="442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400" b="1" dirty="0" smtClean="0">
                    <a:solidFill>
                      <a:srgbClr val="FFFF00"/>
                    </a:solidFill>
                  </a:rPr>
                  <a:t>e</a:t>
                </a:r>
                <a:r>
                  <a:rPr lang="es-ES" sz="2400" b="1" baseline="30000" dirty="0" smtClean="0">
                    <a:solidFill>
                      <a:srgbClr val="FFFF00"/>
                    </a:solidFill>
                  </a:rPr>
                  <a:t>+</a:t>
                </a:r>
                <a:endParaRPr lang="es-E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18" name="17 CuadroTexto"/>
          <p:cNvSpPr txBox="1"/>
          <p:nvPr/>
        </p:nvSpPr>
        <p:spPr>
          <a:xfrm>
            <a:off x="5073523" y="2930597"/>
            <a:ext cx="1802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FF00"/>
                </a:solidFill>
              </a:rPr>
              <a:t>e</a:t>
            </a:r>
            <a:r>
              <a:rPr lang="es-ES" sz="2400" b="1" baseline="30000" dirty="0" smtClean="0">
                <a:solidFill>
                  <a:srgbClr val="FFFF00"/>
                </a:solidFill>
              </a:rPr>
              <a:t>-</a:t>
            </a:r>
          </a:p>
          <a:p>
            <a:r>
              <a:rPr lang="es-ES" sz="2000" b="1" dirty="0" err="1" smtClean="0">
                <a:solidFill>
                  <a:srgbClr val="FFFF00"/>
                </a:solidFill>
              </a:rPr>
              <a:t>Radicals</a:t>
            </a:r>
            <a:r>
              <a:rPr lang="es-ES" sz="2000" b="1" dirty="0" smtClean="0">
                <a:solidFill>
                  <a:srgbClr val="FFFF00"/>
                </a:solidFill>
              </a:rPr>
              <a:t>: H,</a:t>
            </a:r>
            <a:r>
              <a:rPr lang="es-ES" sz="2000" b="1" dirty="0">
                <a:solidFill>
                  <a:srgbClr val="FFFF00"/>
                </a:solidFill>
              </a:rPr>
              <a:t> </a:t>
            </a:r>
            <a:r>
              <a:rPr lang="es-ES" sz="2000" b="1" dirty="0" smtClean="0">
                <a:solidFill>
                  <a:srgbClr val="FFFF00"/>
                </a:solidFill>
              </a:rPr>
              <a:t>OH</a:t>
            </a:r>
            <a:endParaRPr lang="es-ES" sz="2000" b="1" dirty="0">
              <a:solidFill>
                <a:srgbClr val="FFFF00"/>
              </a:solidFill>
            </a:endParaRPr>
          </a:p>
        </p:txBody>
      </p:sp>
      <p:grpSp>
        <p:nvGrpSpPr>
          <p:cNvPr id="13" name="12 Grupo"/>
          <p:cNvGrpSpPr/>
          <p:nvPr/>
        </p:nvGrpSpPr>
        <p:grpSpPr>
          <a:xfrm>
            <a:off x="632766" y="1240736"/>
            <a:ext cx="7787208" cy="5427185"/>
            <a:chOff x="1259086" y="1316867"/>
            <a:chExt cx="7236296" cy="4879290"/>
          </a:xfrm>
        </p:grpSpPr>
        <p:pic>
          <p:nvPicPr>
            <p:cNvPr id="14" name="Picture 2" descr="J:\ASUS-CSIC\Gustavo Datos\Presentaciones y seminarios\London Feb 2015\braggPeak (1)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086" y="1316867"/>
              <a:ext cx="7236296" cy="4855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 rot="16200000">
              <a:off x="4138" y="2956302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>
                  <a:solidFill>
                    <a:schemeClr val="bg1"/>
                  </a:solidFill>
                </a:rPr>
                <a:t>Energy</a:t>
              </a:r>
              <a:r>
                <a:rPr lang="es-ES" b="1" dirty="0">
                  <a:solidFill>
                    <a:schemeClr val="bg1"/>
                  </a:solidFill>
                </a:rPr>
                <a:t> </a:t>
              </a:r>
              <a:r>
                <a:rPr lang="es-ES" b="1" dirty="0" err="1" smtClean="0">
                  <a:solidFill>
                    <a:schemeClr val="bg1"/>
                  </a:solidFill>
                </a:rPr>
                <a:t>deposition</a:t>
              </a:r>
              <a:r>
                <a:rPr lang="es-ES" b="1" dirty="0" smtClean="0">
                  <a:solidFill>
                    <a:schemeClr val="bg1"/>
                  </a:solidFill>
                </a:rPr>
                <a:t> (a. u.)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3936752" y="5826825"/>
              <a:ext cx="1880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chemeClr val="bg1"/>
                  </a:solidFill>
                </a:rPr>
                <a:t>Penetration</a:t>
              </a:r>
              <a:r>
                <a:rPr lang="es-ES" b="1" dirty="0" smtClean="0">
                  <a:solidFill>
                    <a:schemeClr val="bg1"/>
                  </a:solidFill>
                </a:rPr>
                <a:t> (mm)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3347864" y="1372125"/>
              <a:ext cx="5040560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b="1" dirty="0" err="1" smtClean="0">
                  <a:solidFill>
                    <a:schemeClr val="bg1"/>
                  </a:solidFill>
                </a:rPr>
                <a:t>Proton</a:t>
              </a:r>
              <a:r>
                <a:rPr lang="es-ES" sz="2000" b="1" dirty="0" smtClean="0">
                  <a:solidFill>
                    <a:schemeClr val="bg1"/>
                  </a:solidFill>
                </a:rPr>
                <a:t> </a:t>
              </a:r>
              <a:r>
                <a:rPr lang="es-ES" sz="2000" b="1" dirty="0" err="1" smtClean="0">
                  <a:solidFill>
                    <a:schemeClr val="bg1"/>
                  </a:solidFill>
                </a:rPr>
                <a:t>Bragg</a:t>
              </a:r>
              <a:r>
                <a:rPr lang="es-ES" sz="2000" b="1" dirty="0" smtClean="0">
                  <a:solidFill>
                    <a:schemeClr val="bg1"/>
                  </a:solidFill>
                </a:rPr>
                <a:t> </a:t>
              </a:r>
              <a:r>
                <a:rPr lang="es-ES" sz="2000" b="1" dirty="0" err="1" smtClean="0">
                  <a:solidFill>
                    <a:schemeClr val="bg1"/>
                  </a:solidFill>
                </a:rPr>
                <a:t>peak</a:t>
              </a:r>
              <a:r>
                <a:rPr lang="es-ES" sz="2000" b="1" dirty="0" smtClean="0">
                  <a:solidFill>
                    <a:schemeClr val="bg1"/>
                  </a:solidFill>
                </a:rPr>
                <a:t> in </a:t>
              </a:r>
              <a:r>
                <a:rPr lang="es-ES" sz="2000" b="1" dirty="0" err="1" smtClean="0">
                  <a:solidFill>
                    <a:schemeClr val="bg1"/>
                  </a:solidFill>
                </a:rPr>
                <a:t>water</a:t>
              </a:r>
              <a:endParaRPr lang="es-E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3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3300"/>
                </a:solidFill>
              </a:rPr>
              <a:t>Hadrontherapy: H, He, C, O ion beams</a:t>
            </a:r>
            <a:endParaRPr lang="es-ES" dirty="0">
              <a:solidFill>
                <a:srgbClr val="FF33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18 CuadroTexto"/>
              <p:cNvSpPr txBox="1"/>
              <p:nvPr/>
            </p:nvSpPr>
            <p:spPr>
              <a:xfrm>
                <a:off x="2792349" y="2660169"/>
                <a:ext cx="1848390" cy="403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s-ES" i="1" smtClean="0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b="0" i="1" smtClean="0">
                              <a:latin typeface="Cambria Math"/>
                            </a:rPr>
                            <m:t>8</m:t>
                          </m:r>
                        </m:sub>
                        <m:sup>
                          <m:r>
                            <a:rPr lang="es-ES" b="0" i="1" smtClean="0">
                              <a:latin typeface="Cambria Math"/>
                            </a:rPr>
                            <m:t>15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s-ES" b="0" i="0" smtClean="0">
                              <a:latin typeface="Cambria Math"/>
                            </a:rPr>
                            <m:t>O</m:t>
                          </m:r>
                        </m:e>
                      </m:sPre>
                      <m:r>
                        <a:rPr lang="es-ES" i="1" smtClean="0">
                          <a:latin typeface="Cambria Math"/>
                          <a:ea typeface="Cambria Math"/>
                        </a:rPr>
                        <m:t>→</m:t>
                      </m:r>
                      <m:sPre>
                        <m:sPrePr>
                          <m:ctrlPr>
                            <a:rPr lang="es-ES" i="1">
                              <a:latin typeface="Cambria Math"/>
                            </a:rPr>
                          </m:ctrlPr>
                        </m:sPrePr>
                        <m:sub>
                          <m:r>
                            <a:rPr lang="es-ES" b="0" i="1" smtClean="0">
                              <a:latin typeface="Cambria Math"/>
                            </a:rPr>
                            <m:t>7</m:t>
                          </m:r>
                        </m:sub>
                        <m:sup>
                          <m:r>
                            <a:rPr lang="es-ES" i="1">
                              <a:latin typeface="Cambria Math"/>
                            </a:rPr>
                            <m:t>15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s-ES" b="0" i="0" smtClean="0">
                              <a:latin typeface="Cambria Math"/>
                            </a:rPr>
                            <m:t>N</m:t>
                          </m:r>
                        </m:e>
                      </m:sPre>
                      <m:r>
                        <a:rPr lang="es-ES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s-E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s-ES" b="0" i="0" smtClean="0">
                              <a:latin typeface="Cambria Math"/>
                              <a:ea typeface="Cambria Math"/>
                            </a:rPr>
                            <m:t>e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s-ES" b="0" i="0" smtClean="0"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1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349" y="2660169"/>
                <a:ext cx="1848390" cy="40331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25 Grupo"/>
          <p:cNvGrpSpPr/>
          <p:nvPr/>
        </p:nvGrpSpPr>
        <p:grpSpPr>
          <a:xfrm>
            <a:off x="6836391" y="3322286"/>
            <a:ext cx="905755" cy="2771010"/>
            <a:chOff x="6836391" y="3322286"/>
            <a:chExt cx="905755" cy="2771010"/>
          </a:xfrm>
        </p:grpSpPr>
        <p:grpSp>
          <p:nvGrpSpPr>
            <p:cNvPr id="28" name="27 Grupo"/>
            <p:cNvGrpSpPr/>
            <p:nvPr/>
          </p:nvGrpSpPr>
          <p:grpSpPr>
            <a:xfrm>
              <a:off x="6901509" y="3322286"/>
              <a:ext cx="815223" cy="2699002"/>
              <a:chOff x="6901509" y="3322286"/>
              <a:chExt cx="815223" cy="2699002"/>
            </a:xfrm>
          </p:grpSpPr>
          <p:sp>
            <p:nvSpPr>
              <p:cNvPr id="20" name="19 CuadroTexto"/>
              <p:cNvSpPr txBox="1"/>
              <p:nvPr/>
            </p:nvSpPr>
            <p:spPr>
              <a:xfrm>
                <a:off x="6901509" y="3322286"/>
                <a:ext cx="815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>
                    <a:solidFill>
                      <a:schemeClr val="bg1"/>
                    </a:solidFill>
                  </a:rPr>
                  <a:t>80 </a:t>
                </a:r>
                <a:r>
                  <a:rPr lang="es-ES" dirty="0" err="1" smtClean="0">
                    <a:solidFill>
                      <a:schemeClr val="bg1"/>
                    </a:solidFill>
                  </a:rPr>
                  <a:t>keV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21 Conector recto de flecha"/>
              <p:cNvCxnSpPr/>
              <p:nvPr/>
            </p:nvCxnSpPr>
            <p:spPr>
              <a:xfrm flipH="1">
                <a:off x="6901509" y="3691618"/>
                <a:ext cx="407611" cy="52373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22 CuadroTexto"/>
              <p:cNvSpPr txBox="1"/>
              <p:nvPr/>
            </p:nvSpPr>
            <p:spPr>
              <a:xfrm>
                <a:off x="7229925" y="4215352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>
                    <a:solidFill>
                      <a:schemeClr val="bg1"/>
                    </a:solidFill>
                  </a:rPr>
                  <a:t>0 </a:t>
                </a:r>
                <a:endParaRPr lang="es-E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23 Conector recto de flecha"/>
              <p:cNvCxnSpPr/>
              <p:nvPr/>
            </p:nvCxnSpPr>
            <p:spPr>
              <a:xfrm flipH="1">
                <a:off x="7105314" y="4584684"/>
                <a:ext cx="301904" cy="143660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24 Rectángulo"/>
            <p:cNvSpPr/>
            <p:nvPr/>
          </p:nvSpPr>
          <p:spPr>
            <a:xfrm>
              <a:off x="6836391" y="3322286"/>
              <a:ext cx="905755" cy="2771010"/>
            </a:xfrm>
            <a:prstGeom prst="rect">
              <a:avLst/>
            </a:prstGeom>
            <a:solidFill>
              <a:srgbClr val="4F81BD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7484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251520" y="2994393"/>
            <a:ext cx="8640960" cy="4724400"/>
            <a:chOff x="251520" y="1066800"/>
            <a:chExt cx="8640960" cy="4724400"/>
          </a:xfrm>
        </p:grpSpPr>
        <p:pic>
          <p:nvPicPr>
            <p:cNvPr id="3" name="Picture 2" descr="C:\Users\Gustavo\Desktop\TRIBCT2014-Aahrus\b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25" y="1066800"/>
              <a:ext cx="8286750" cy="472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3 Conector recto de flecha"/>
            <p:cNvCxnSpPr/>
            <p:nvPr/>
          </p:nvCxnSpPr>
          <p:spPr>
            <a:xfrm>
              <a:off x="251520" y="2820998"/>
              <a:ext cx="0" cy="144016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 de flecha"/>
            <p:cNvCxnSpPr/>
            <p:nvPr/>
          </p:nvCxnSpPr>
          <p:spPr>
            <a:xfrm>
              <a:off x="428625" y="4286064"/>
              <a:ext cx="84638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5 CuadroTexto"/>
            <p:cNvSpPr txBox="1"/>
            <p:nvPr/>
          </p:nvSpPr>
          <p:spPr>
            <a:xfrm>
              <a:off x="539552" y="2420888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smtClean="0"/>
                <a:t>3 </a:t>
              </a:r>
              <a:r>
                <a:rPr lang="es-ES" sz="2000" b="1" dirty="0" smtClean="0">
                  <a:latin typeface="Symbol" panose="05050102010706020507" pitchFamily="18" charset="2"/>
                </a:rPr>
                <a:t>m</a:t>
              </a:r>
              <a:r>
                <a:rPr lang="es-ES" sz="2000" b="1" dirty="0" smtClean="0">
                  <a:latin typeface="+mj-lt"/>
                </a:rPr>
                <a:t>m</a:t>
              </a:r>
              <a:endParaRPr lang="es-ES" sz="2000" b="1" dirty="0"/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5632811" y="4373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b="1" dirty="0" smtClean="0"/>
                <a:t>15 </a:t>
              </a:r>
              <a:r>
                <a:rPr lang="es-ES" sz="2000" b="1" dirty="0" smtClean="0">
                  <a:latin typeface="Symbol" panose="05050102010706020507" pitchFamily="18" charset="2"/>
                </a:rPr>
                <a:t>m</a:t>
              </a:r>
              <a:r>
                <a:rPr lang="es-ES" sz="2000" b="1" dirty="0" smtClean="0">
                  <a:latin typeface="+mj-lt"/>
                </a:rPr>
                <a:t>m</a:t>
              </a:r>
              <a:endParaRPr lang="es-ES" sz="2000" b="1" dirty="0"/>
            </a:p>
          </p:txBody>
        </p:sp>
      </p:grpSp>
      <p:sp>
        <p:nvSpPr>
          <p:cNvPr id="8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1MeV proton in liquid water</a:t>
            </a:r>
            <a:endParaRPr lang="es-ES" dirty="0">
              <a:solidFill>
                <a:srgbClr val="FF6600"/>
              </a:solidFill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2843808" y="391766"/>
            <a:ext cx="7410682" cy="4842725"/>
            <a:chOff x="2666859" y="513868"/>
            <a:chExt cx="7410682" cy="4842725"/>
          </a:xfrm>
        </p:grpSpPr>
        <p:pic>
          <p:nvPicPr>
            <p:cNvPr id="10" name="Picture 4" descr="C:\Users\Gustavo\Desktop\TRIBCT2014-Aahrus\c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859" y="513868"/>
              <a:ext cx="7410682" cy="484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10 CuadroTexto"/>
            <p:cNvSpPr txBox="1"/>
            <p:nvPr/>
          </p:nvSpPr>
          <p:spPr>
            <a:xfrm>
              <a:off x="3398168" y="535839"/>
              <a:ext cx="19831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Auger</a:t>
              </a:r>
              <a:r>
                <a:rPr lang="es-ES" b="1" dirty="0" smtClean="0"/>
                <a:t> </a:t>
              </a:r>
              <a:r>
                <a:rPr lang="es-ES" b="1" dirty="0" err="1" smtClean="0"/>
                <a:t>electron</a:t>
              </a:r>
              <a:r>
                <a:rPr lang="es-ES" b="1" dirty="0" smtClean="0"/>
                <a:t>  2</a:t>
              </a:r>
              <a:endParaRPr lang="es-ES" b="1" dirty="0"/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3398167" y="1048508"/>
              <a:ext cx="24699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Electron</a:t>
              </a:r>
              <a:r>
                <a:rPr lang="es-ES" b="1" dirty="0" smtClean="0"/>
                <a:t> </a:t>
              </a:r>
              <a:r>
                <a:rPr lang="es-ES" b="1" dirty="0" err="1" smtClean="0"/>
                <a:t>attachment</a:t>
              </a:r>
              <a:r>
                <a:rPr lang="es-ES" b="1" dirty="0" smtClean="0"/>
                <a:t>  9</a:t>
              </a:r>
              <a:endParaRPr lang="es-ES" b="1" dirty="0"/>
            </a:p>
          </p:txBody>
        </p:sp>
        <p:sp>
          <p:nvSpPr>
            <p:cNvPr id="13" name="12 CuadroTexto"/>
            <p:cNvSpPr txBox="1"/>
            <p:nvPr/>
          </p:nvSpPr>
          <p:spPr>
            <a:xfrm>
              <a:off x="3382996" y="1628800"/>
              <a:ext cx="19831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Ionisation</a:t>
              </a:r>
              <a:r>
                <a:rPr lang="es-ES" b="1" dirty="0" smtClean="0"/>
                <a:t> 107</a:t>
              </a:r>
              <a:endParaRPr lang="es-ES" b="1" dirty="0"/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3376028" y="2043336"/>
              <a:ext cx="24921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smtClean="0"/>
                <a:t>Neutral </a:t>
              </a:r>
              <a:r>
                <a:rPr lang="es-ES" b="1" dirty="0" err="1" smtClean="0"/>
                <a:t>dissociation</a:t>
              </a:r>
              <a:r>
                <a:rPr lang="es-ES" b="1" dirty="0" smtClean="0"/>
                <a:t> 58</a:t>
              </a:r>
              <a:endParaRPr lang="es-ES" b="1" dirty="0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3398167" y="2632425"/>
              <a:ext cx="24699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Electronic</a:t>
              </a:r>
              <a:r>
                <a:rPr lang="es-ES" b="1" dirty="0" smtClean="0"/>
                <a:t> </a:t>
              </a:r>
              <a:r>
                <a:rPr lang="es-ES" b="1" dirty="0" err="1" smtClean="0"/>
                <a:t>excitation</a:t>
              </a:r>
              <a:r>
                <a:rPr lang="es-ES" b="1" dirty="0" smtClean="0"/>
                <a:t> 8</a:t>
              </a:r>
              <a:endParaRPr lang="es-ES" b="1" dirty="0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3382995" y="3209328"/>
              <a:ext cx="28451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Vibrational</a:t>
              </a:r>
              <a:r>
                <a:rPr lang="es-ES" b="1" dirty="0" smtClean="0"/>
                <a:t> </a:t>
              </a:r>
              <a:r>
                <a:rPr lang="es-ES" b="1" dirty="0" err="1" smtClean="0"/>
                <a:t>excitation</a:t>
              </a:r>
              <a:r>
                <a:rPr lang="es-ES" b="1" dirty="0" smtClean="0"/>
                <a:t> 1819</a:t>
              </a:r>
              <a:endParaRPr lang="es-ES" b="1" dirty="0"/>
            </a:p>
          </p:txBody>
        </p:sp>
        <p:sp>
          <p:nvSpPr>
            <p:cNvPr id="17" name="16 CuadroTexto"/>
            <p:cNvSpPr txBox="1"/>
            <p:nvPr/>
          </p:nvSpPr>
          <p:spPr>
            <a:xfrm>
              <a:off x="3376027" y="3696253"/>
              <a:ext cx="19831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Rotations</a:t>
              </a:r>
              <a:r>
                <a:rPr lang="es-ES" b="1" dirty="0" smtClean="0"/>
                <a:t>  12724</a:t>
              </a:r>
              <a:endParaRPr lang="es-ES" b="1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3386481" y="4163815"/>
              <a:ext cx="19831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/>
                <a:t>Elastic</a:t>
              </a:r>
              <a:r>
                <a:rPr lang="es-ES" b="1" dirty="0" smtClean="0"/>
                <a:t> 10619</a:t>
              </a:r>
              <a:endParaRPr lang="es-E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14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Low energy particle interaction examples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High energy photon radiotherapy</a:t>
            </a: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PET scanning for medical diagnostics</a:t>
            </a:r>
          </a:p>
          <a:p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Hadrontherapy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Indirect damage by electron transfer from secondary species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91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6600"/>
                </a:solidFill>
              </a:rPr>
              <a:t>Indirect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damage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by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electron</a:t>
            </a:r>
            <a:r>
              <a:rPr lang="es-ES" dirty="0" smtClean="0">
                <a:solidFill>
                  <a:srgbClr val="FF6600"/>
                </a:solidFill>
              </a:rPr>
              <a:t> transfer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92233"/>
            <a:ext cx="5544616" cy="382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2155130" y="5314617"/>
            <a:ext cx="3888432" cy="1352299"/>
            <a:chOff x="1763688" y="5428352"/>
            <a:chExt cx="3888432" cy="1352299"/>
          </a:xfrm>
        </p:grpSpPr>
        <p:sp>
          <p:nvSpPr>
            <p:cNvPr id="3" name="2 Rectángulo"/>
            <p:cNvSpPr/>
            <p:nvPr/>
          </p:nvSpPr>
          <p:spPr>
            <a:xfrm>
              <a:off x="1763688" y="5428352"/>
              <a:ext cx="1080120" cy="13522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5428353"/>
              <a:ext cx="1352298" cy="135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370" y="5941555"/>
              <a:ext cx="261182" cy="325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4196106" y="5428353"/>
              <a:ext cx="1456014" cy="13522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4344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265" y="5941555"/>
              <a:ext cx="437698" cy="459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5 CuadroTexto"/>
          <p:cNvSpPr txBox="1"/>
          <p:nvPr/>
        </p:nvSpPr>
        <p:spPr>
          <a:xfrm>
            <a:off x="2309472" y="53161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chemeClr val="bg1"/>
                </a:solidFill>
              </a:rPr>
              <a:t>OH</a:t>
            </a:r>
            <a:r>
              <a:rPr lang="es-ES" sz="1400" b="1" baseline="30000" dirty="0" smtClean="0">
                <a:solidFill>
                  <a:schemeClr val="bg1"/>
                </a:solidFill>
              </a:rPr>
              <a:t>-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635896" y="5316107"/>
            <a:ext cx="900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chemeClr val="bg1"/>
                </a:solidFill>
              </a:rPr>
              <a:t>Thymine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067804" y="5314617"/>
            <a:ext cx="800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chemeClr val="bg1"/>
                </a:solidFill>
              </a:rPr>
              <a:t>CNO</a:t>
            </a:r>
            <a:r>
              <a:rPr lang="es-ES" sz="1400" b="1" baseline="30000" dirty="0" smtClean="0">
                <a:solidFill>
                  <a:schemeClr val="bg1"/>
                </a:solidFill>
              </a:rPr>
              <a:t>-</a:t>
            </a:r>
            <a:endParaRPr lang="es-ES" sz="1400" b="1" dirty="0">
              <a:solidFill>
                <a:schemeClr val="bg1"/>
              </a:solidFill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2813528" y="5860236"/>
            <a:ext cx="2254276" cy="704167"/>
            <a:chOff x="2813528" y="5860236"/>
            <a:chExt cx="2254276" cy="704167"/>
          </a:xfrm>
        </p:grpSpPr>
        <p:grpSp>
          <p:nvGrpSpPr>
            <p:cNvPr id="17" name="16 Grupo"/>
            <p:cNvGrpSpPr/>
            <p:nvPr/>
          </p:nvGrpSpPr>
          <p:grpSpPr>
            <a:xfrm>
              <a:off x="2813528" y="5990765"/>
              <a:ext cx="2254276" cy="573638"/>
              <a:chOff x="2813528" y="5990765"/>
              <a:chExt cx="2254276" cy="573638"/>
            </a:xfrm>
          </p:grpSpPr>
          <p:sp>
            <p:nvSpPr>
              <p:cNvPr id="7" name="6 Elipse"/>
              <p:cNvSpPr/>
              <p:nvPr/>
            </p:nvSpPr>
            <p:spPr>
              <a:xfrm rot="20698818">
                <a:off x="3347864" y="6098176"/>
                <a:ext cx="864096" cy="46622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0" name="9 Conector recto de flecha"/>
              <p:cNvCxnSpPr/>
              <p:nvPr/>
            </p:nvCxnSpPr>
            <p:spPr>
              <a:xfrm>
                <a:off x="2813528" y="5990765"/>
                <a:ext cx="606344" cy="263292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20 Conector recto de flecha"/>
              <p:cNvCxnSpPr/>
              <p:nvPr/>
            </p:nvCxnSpPr>
            <p:spPr>
              <a:xfrm flipV="1">
                <a:off x="4257612" y="6153711"/>
                <a:ext cx="810192" cy="13372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15 CuadroTexto"/>
            <p:cNvSpPr txBox="1"/>
            <p:nvPr/>
          </p:nvSpPr>
          <p:spPr>
            <a:xfrm>
              <a:off x="3128927" y="5860236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chemeClr val="bg1"/>
                  </a:solidFill>
                </a:rPr>
                <a:t>e</a:t>
              </a:r>
              <a:r>
                <a:rPr lang="es-ES" baseline="30000" dirty="0" smtClean="0">
                  <a:solidFill>
                    <a:schemeClr val="bg1"/>
                  </a:solidFill>
                </a:rPr>
                <a:t>-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390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6600"/>
                </a:solidFill>
              </a:rPr>
              <a:t>Dissociation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induced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by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electron</a:t>
            </a:r>
            <a:r>
              <a:rPr lang="es-ES" dirty="0" smtClean="0">
                <a:solidFill>
                  <a:srgbClr val="FF6600"/>
                </a:solidFill>
              </a:rPr>
              <a:t> transfer </a:t>
            </a:r>
            <a:r>
              <a:rPr lang="es-ES" dirty="0" err="1" smtClean="0">
                <a:solidFill>
                  <a:srgbClr val="FF6600"/>
                </a:solidFill>
              </a:rPr>
              <a:t>from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negative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radicals</a:t>
            </a:r>
            <a:r>
              <a:rPr lang="es-ES" dirty="0" smtClean="0">
                <a:solidFill>
                  <a:srgbClr val="FF6600"/>
                </a:solidFill>
              </a:rPr>
              <a:t> (O</a:t>
            </a:r>
            <a:r>
              <a:rPr lang="es-ES" baseline="30000" dirty="0" smtClean="0">
                <a:solidFill>
                  <a:srgbClr val="FF6600"/>
                </a:solidFill>
              </a:rPr>
              <a:t>-</a:t>
            </a:r>
            <a:r>
              <a:rPr lang="es-ES" dirty="0" smtClean="0">
                <a:solidFill>
                  <a:srgbClr val="FF6600"/>
                </a:solidFill>
              </a:rPr>
              <a:t>)</a:t>
            </a:r>
            <a:endParaRPr lang="es-ES" dirty="0">
              <a:solidFill>
                <a:srgbClr val="FF6600"/>
              </a:solidFill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450978" y="1916832"/>
            <a:ext cx="3861866" cy="3043706"/>
            <a:chOff x="3422048" y="1466249"/>
            <a:chExt cx="3573834" cy="288032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2048" y="1466249"/>
              <a:ext cx="3573834" cy="288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3 Grupo"/>
            <p:cNvGrpSpPr/>
            <p:nvPr/>
          </p:nvGrpSpPr>
          <p:grpSpPr>
            <a:xfrm>
              <a:off x="5376765" y="2758881"/>
              <a:ext cx="1012044" cy="506153"/>
              <a:chOff x="4490827" y="3068960"/>
              <a:chExt cx="3271873" cy="1488430"/>
            </a:xfrm>
          </p:grpSpPr>
          <p:cxnSp>
            <p:nvCxnSpPr>
              <p:cNvPr id="5" name="4 Conector recto de flecha"/>
              <p:cNvCxnSpPr/>
              <p:nvPr/>
            </p:nvCxnSpPr>
            <p:spPr>
              <a:xfrm>
                <a:off x="4490827" y="3068960"/>
                <a:ext cx="840288" cy="40819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5 CuadroTexto"/>
              <p:cNvSpPr txBox="1"/>
              <p:nvPr/>
            </p:nvSpPr>
            <p:spPr>
              <a:xfrm>
                <a:off x="5331115" y="3290293"/>
                <a:ext cx="2431585" cy="1267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100" dirty="0" err="1" smtClean="0">
                    <a:solidFill>
                      <a:schemeClr val="bg1"/>
                    </a:solidFill>
                  </a:rPr>
                  <a:t>Magnetic</a:t>
                </a:r>
                <a:r>
                  <a:rPr lang="es-ES" sz="11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s-ES" sz="1100" dirty="0" err="1" smtClean="0">
                    <a:solidFill>
                      <a:schemeClr val="bg1"/>
                    </a:solidFill>
                  </a:rPr>
                  <a:t>field</a:t>
                </a:r>
                <a:endParaRPr lang="es-ES" sz="11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06" y="2492896"/>
            <a:ext cx="392449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5364088" y="3638435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/>
                </a:solidFill>
              </a:rPr>
              <a:t>O</a:t>
            </a:r>
            <a:r>
              <a:rPr lang="es-ES" sz="1600" baseline="30000" dirty="0" smtClean="0">
                <a:solidFill>
                  <a:schemeClr val="bg1"/>
                </a:solidFill>
              </a:rPr>
              <a:t>-</a:t>
            </a:r>
            <a:r>
              <a:rPr lang="es-ES" sz="1600" dirty="0" smtClean="0">
                <a:solidFill>
                  <a:schemeClr val="bg1"/>
                </a:solidFill>
              </a:rPr>
              <a:t> </a:t>
            </a:r>
            <a:r>
              <a:rPr lang="es-ES" sz="1400" b="1" dirty="0" err="1" smtClean="0">
                <a:solidFill>
                  <a:schemeClr val="bg1"/>
                </a:solidFill>
              </a:rPr>
              <a:t>incident</a:t>
            </a:r>
            <a:r>
              <a:rPr lang="es-ES" sz="1400" b="1" dirty="0" smtClean="0">
                <a:solidFill>
                  <a:schemeClr val="bg1"/>
                </a:solidFill>
              </a:rPr>
              <a:t> </a:t>
            </a:r>
            <a:r>
              <a:rPr lang="es-ES" sz="1400" b="1" dirty="0" err="1" smtClean="0">
                <a:solidFill>
                  <a:schemeClr val="bg1"/>
                </a:solidFill>
              </a:rPr>
              <a:t>beam</a:t>
            </a:r>
            <a:endParaRPr lang="es-ES" sz="1400" b="1" dirty="0">
              <a:solidFill>
                <a:schemeClr val="bg1"/>
              </a:solidFill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5652120" y="4407876"/>
            <a:ext cx="180020" cy="317268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267333" y="3282788"/>
            <a:ext cx="2030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 smtClean="0">
                <a:solidFill>
                  <a:schemeClr val="bg1"/>
                </a:solidFill>
              </a:rPr>
              <a:t>Nitromethane</a:t>
            </a:r>
            <a:r>
              <a:rPr lang="es-ES" sz="1400" b="1" dirty="0" smtClean="0">
                <a:solidFill>
                  <a:schemeClr val="bg1"/>
                </a:solidFill>
              </a:rPr>
              <a:t> </a:t>
            </a:r>
            <a:r>
              <a:rPr lang="es-ES" sz="1400" b="1" dirty="0" err="1" smtClean="0">
                <a:solidFill>
                  <a:schemeClr val="bg1"/>
                </a:solidFill>
              </a:rPr>
              <a:t>fragments</a:t>
            </a:r>
            <a:endParaRPr lang="es-ES" sz="1400" b="1" dirty="0">
              <a:solidFill>
                <a:schemeClr val="bg1"/>
              </a:solidFill>
            </a:endParaRPr>
          </a:p>
        </p:txBody>
      </p:sp>
      <p:cxnSp>
        <p:nvCxnSpPr>
          <p:cNvPr id="12" name="11 Conector recto de flecha"/>
          <p:cNvCxnSpPr/>
          <p:nvPr/>
        </p:nvCxnSpPr>
        <p:spPr>
          <a:xfrm flipH="1">
            <a:off x="7164288" y="3638435"/>
            <a:ext cx="216024" cy="1322103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1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1 Título"/>
          <p:cNvSpPr txBox="1">
            <a:spLocks/>
          </p:cNvSpPr>
          <p:nvPr/>
        </p:nvSpPr>
        <p:spPr>
          <a:xfrm>
            <a:off x="408710" y="2116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err="1" smtClean="0">
                <a:solidFill>
                  <a:srgbClr val="FF6600"/>
                </a:solidFill>
              </a:rPr>
              <a:t>Modelling</a:t>
            </a:r>
            <a:r>
              <a:rPr lang="es-ES" b="1" dirty="0" smtClean="0">
                <a:solidFill>
                  <a:srgbClr val="FF6600"/>
                </a:solidFill>
              </a:rPr>
              <a:t> </a:t>
            </a:r>
            <a:r>
              <a:rPr lang="es-ES" b="1" dirty="0" err="1" smtClean="0">
                <a:solidFill>
                  <a:srgbClr val="FF6600"/>
                </a:solidFill>
              </a:rPr>
              <a:t>procedure</a:t>
            </a:r>
            <a:endParaRPr lang="es-ES" b="1" dirty="0">
              <a:solidFill>
                <a:srgbClr val="FF6600"/>
              </a:solidFill>
            </a:endParaRPr>
          </a:p>
        </p:txBody>
      </p:sp>
      <p:sp>
        <p:nvSpPr>
          <p:cNvPr id="23" name="22 Flecha doblada hacia arriba"/>
          <p:cNvSpPr/>
          <p:nvPr/>
        </p:nvSpPr>
        <p:spPr bwMode="auto">
          <a:xfrm flipV="1">
            <a:off x="5605532" y="4164338"/>
            <a:ext cx="1694769" cy="729711"/>
          </a:xfrm>
          <a:prstGeom prst="bent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>
                <a:effectLst/>
                <a:latin typeface="Calibri"/>
                <a:ea typeface="Times New Roman"/>
                <a:cs typeface="Times New Roman"/>
              </a:rPr>
              <a:t> </a:t>
            </a:r>
          </a:p>
        </p:txBody>
      </p:sp>
      <p:sp>
        <p:nvSpPr>
          <p:cNvPr id="24" name="3 Rectángulo"/>
          <p:cNvSpPr>
            <a:spLocks noChangeArrowheads="1"/>
          </p:cNvSpPr>
          <p:nvPr/>
        </p:nvSpPr>
        <p:spPr bwMode="auto">
          <a:xfrm>
            <a:off x="4044413" y="2650548"/>
            <a:ext cx="2111762" cy="1771337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spcAft>
                <a:spcPts val="0"/>
              </a:spcAft>
            </a:pPr>
            <a:endParaRPr lang="es-ES" sz="1400" b="1" dirty="0">
              <a:solidFill>
                <a:srgbClr val="FFFF00"/>
              </a:solidFill>
              <a:latin typeface="Calibri"/>
              <a:ea typeface="Times New Roman"/>
              <a:cs typeface="Times New Roman"/>
            </a:endParaRPr>
          </a:p>
          <a:p>
            <a:pPr algn="ctr">
              <a:spcAft>
                <a:spcPts val="0"/>
              </a:spcAft>
            </a:pPr>
            <a:r>
              <a:rPr lang="es-ES" sz="3600" b="1" kern="1200" dirty="0" smtClean="0">
                <a:solidFill>
                  <a:srgbClr val="FFFF00"/>
                </a:solidFill>
                <a:effectLst/>
                <a:latin typeface="Calibri"/>
                <a:ea typeface="Times New Roman"/>
                <a:cs typeface="Times New Roman"/>
              </a:rPr>
              <a:t>LEPTS </a:t>
            </a:r>
            <a:r>
              <a:rPr lang="es-ES" sz="3600" b="1" kern="1200" dirty="0" err="1">
                <a:solidFill>
                  <a:srgbClr val="FFFF00"/>
                </a:solidFill>
                <a:effectLst/>
                <a:latin typeface="Calibri"/>
                <a:ea typeface="Times New Roman"/>
                <a:cs typeface="Times New Roman"/>
              </a:rPr>
              <a:t>Code</a:t>
            </a:r>
            <a:endParaRPr lang="es-ES" sz="3600" dirty="0">
              <a:effectLst/>
              <a:latin typeface="Times New Roman"/>
              <a:ea typeface="Times New Roman"/>
            </a:endParaRPr>
          </a:p>
        </p:txBody>
      </p:sp>
      <p:sp>
        <p:nvSpPr>
          <p:cNvPr id="25" name="4 Rectángulo"/>
          <p:cNvSpPr>
            <a:spLocks noChangeArrowheads="1"/>
          </p:cNvSpPr>
          <p:nvPr/>
        </p:nvSpPr>
        <p:spPr bwMode="auto">
          <a:xfrm>
            <a:off x="1069330" y="3174111"/>
            <a:ext cx="2105952" cy="708248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s-ES" sz="20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Interaction</a:t>
            </a:r>
            <a:r>
              <a:rPr lang="es-ES" sz="20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sz="20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cross</a:t>
            </a:r>
            <a:r>
              <a:rPr lang="es-ES" sz="20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sz="20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section</a:t>
            </a:r>
            <a:r>
              <a:rPr lang="es-ES" sz="20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data</a:t>
            </a:r>
            <a:endParaRPr lang="es-ES" sz="2000" dirty="0">
              <a:effectLst/>
              <a:latin typeface="Times New Roman"/>
              <a:ea typeface="Times New Roman"/>
            </a:endParaRPr>
          </a:p>
        </p:txBody>
      </p:sp>
      <p:sp>
        <p:nvSpPr>
          <p:cNvPr id="26" name="14 Rectángulo"/>
          <p:cNvSpPr>
            <a:spLocks noChangeArrowheads="1"/>
          </p:cNvSpPr>
          <p:nvPr/>
        </p:nvSpPr>
        <p:spPr bwMode="auto">
          <a:xfrm>
            <a:off x="1057841" y="3947473"/>
            <a:ext cx="2101488" cy="912425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Energy</a:t>
            </a:r>
            <a:r>
              <a:rPr lang="es-ES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loss</a:t>
            </a:r>
            <a:r>
              <a:rPr lang="es-ES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distribution</a:t>
            </a:r>
            <a:r>
              <a:rPr lang="es-ES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functions</a:t>
            </a:r>
            <a:r>
              <a:rPr lang="es-ES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endParaRPr lang="es-ES" dirty="0">
              <a:effectLst/>
              <a:latin typeface="Times New Roman"/>
              <a:ea typeface="Times New Roman"/>
            </a:endParaRPr>
          </a:p>
        </p:txBody>
      </p:sp>
      <p:sp>
        <p:nvSpPr>
          <p:cNvPr id="29" name="15 Rectángulo"/>
          <p:cNvSpPr>
            <a:spLocks noChangeArrowheads="1"/>
          </p:cNvSpPr>
          <p:nvPr/>
        </p:nvSpPr>
        <p:spPr bwMode="auto">
          <a:xfrm>
            <a:off x="1057841" y="4906564"/>
            <a:ext cx="2084835" cy="978659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s-ES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Angular </a:t>
            </a: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distribution</a:t>
            </a:r>
            <a:r>
              <a:rPr lang="es-ES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functions</a:t>
            </a:r>
            <a:endParaRPr lang="es-ES" dirty="0">
              <a:effectLst/>
              <a:latin typeface="Times New Roman"/>
              <a:ea typeface="Times New Roman"/>
            </a:endParaRPr>
          </a:p>
        </p:txBody>
      </p:sp>
      <p:sp>
        <p:nvSpPr>
          <p:cNvPr id="30" name="16 Rectángulo"/>
          <p:cNvSpPr>
            <a:spLocks noChangeArrowheads="1"/>
          </p:cNvSpPr>
          <p:nvPr/>
        </p:nvSpPr>
        <p:spPr bwMode="auto">
          <a:xfrm>
            <a:off x="1013863" y="2190780"/>
            <a:ext cx="2084834" cy="726409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s-ES" sz="1600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Source</a:t>
            </a:r>
            <a:r>
              <a:rPr lang="es-ES" sz="1600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sz="1600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geometry</a:t>
            </a:r>
            <a:r>
              <a:rPr lang="es-ES" sz="1600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and </a:t>
            </a:r>
            <a:r>
              <a:rPr lang="es-ES" sz="1600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emission</a:t>
            </a:r>
            <a:r>
              <a:rPr lang="es-ES" sz="1600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sz="1600" b="1" kern="1200" dirty="0" err="1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spectra</a:t>
            </a:r>
            <a:endParaRPr lang="es-ES" sz="1600" dirty="0">
              <a:effectLst/>
              <a:latin typeface="Times New Roman"/>
              <a:ea typeface="Times New Roman"/>
            </a:endParaRPr>
          </a:p>
        </p:txBody>
      </p:sp>
      <p:cxnSp>
        <p:nvCxnSpPr>
          <p:cNvPr id="31" name="30 Conector recto de flecha"/>
          <p:cNvCxnSpPr>
            <a:cxnSpLocks noChangeShapeType="1"/>
          </p:cNvCxnSpPr>
          <p:nvPr/>
        </p:nvCxnSpPr>
        <p:spPr bwMode="auto">
          <a:xfrm>
            <a:off x="3148078" y="2747144"/>
            <a:ext cx="874285" cy="27399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31 Conector recto de flecha"/>
          <p:cNvCxnSpPr>
            <a:cxnSpLocks noChangeShapeType="1"/>
          </p:cNvCxnSpPr>
          <p:nvPr/>
        </p:nvCxnSpPr>
        <p:spPr bwMode="auto">
          <a:xfrm flipV="1">
            <a:off x="3177301" y="3947473"/>
            <a:ext cx="858613" cy="453006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32 Conector recto de flecha"/>
          <p:cNvCxnSpPr>
            <a:cxnSpLocks noChangeShapeType="1"/>
            <a:stCxn id="29" idx="3"/>
          </p:cNvCxnSpPr>
          <p:nvPr/>
        </p:nvCxnSpPr>
        <p:spPr bwMode="auto">
          <a:xfrm flipV="1">
            <a:off x="3142676" y="4173976"/>
            <a:ext cx="819561" cy="122191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14 Conector recto de flecha"/>
          <p:cNvCxnSpPr>
            <a:cxnSpLocks noChangeShapeType="1"/>
            <a:stCxn id="30" idx="3"/>
          </p:cNvCxnSpPr>
          <p:nvPr/>
        </p:nvCxnSpPr>
        <p:spPr bwMode="auto">
          <a:xfrm flipV="1">
            <a:off x="3098697" y="2138384"/>
            <a:ext cx="863540" cy="415601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34 Flecha doblada hacia arriba"/>
          <p:cNvSpPr/>
          <p:nvPr/>
        </p:nvSpPr>
        <p:spPr bwMode="auto">
          <a:xfrm rot="10800000">
            <a:off x="4979123" y="2360826"/>
            <a:ext cx="1008792" cy="386317"/>
          </a:xfrm>
          <a:prstGeom prst="bent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>
                <a:effectLst/>
                <a:latin typeface="Calibri"/>
                <a:ea typeface="Times New Roman"/>
                <a:cs typeface="Times New Roman"/>
              </a:rPr>
              <a:t> </a:t>
            </a:r>
          </a:p>
        </p:txBody>
      </p:sp>
      <p:sp>
        <p:nvSpPr>
          <p:cNvPr id="36" name="20 Rectángulo"/>
          <p:cNvSpPr>
            <a:spLocks noChangeArrowheads="1"/>
          </p:cNvSpPr>
          <p:nvPr/>
        </p:nvSpPr>
        <p:spPr bwMode="auto">
          <a:xfrm>
            <a:off x="4523510" y="4906313"/>
            <a:ext cx="2928810" cy="966178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es-ES" sz="2200" b="1" kern="1200" dirty="0" err="1" smtClean="0">
                <a:solidFill>
                  <a:srgbClr val="FFFF00"/>
                </a:solidFill>
                <a:effectLst/>
                <a:latin typeface="Calibri"/>
                <a:ea typeface="Times New Roman"/>
                <a:cs typeface="Times New Roman"/>
              </a:rPr>
              <a:t>Laboratory</a:t>
            </a:r>
            <a:r>
              <a:rPr lang="es-ES" sz="22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(</a:t>
            </a:r>
            <a:r>
              <a:rPr lang="es-ES" sz="22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preclinical</a:t>
            </a:r>
            <a:r>
              <a:rPr lang="es-ES" sz="22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)  </a:t>
            </a:r>
            <a:r>
              <a:rPr lang="es-ES" sz="22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verification</a:t>
            </a:r>
            <a:endParaRPr lang="es-ES" sz="2200" b="1" dirty="0">
              <a:effectLst/>
              <a:latin typeface="Times New Roman"/>
              <a:ea typeface="Times New Roman"/>
            </a:endParaRPr>
          </a:p>
        </p:txBody>
      </p:sp>
      <p:sp>
        <p:nvSpPr>
          <p:cNvPr id="37" name="22 Flecha arriba"/>
          <p:cNvSpPr>
            <a:spLocks noChangeArrowheads="1"/>
          </p:cNvSpPr>
          <p:nvPr/>
        </p:nvSpPr>
        <p:spPr bwMode="auto">
          <a:xfrm>
            <a:off x="4928521" y="4430469"/>
            <a:ext cx="272000" cy="463581"/>
          </a:xfrm>
          <a:prstGeom prst="upArrow">
            <a:avLst>
              <a:gd name="adj1" fmla="val 50000"/>
              <a:gd name="adj2" fmla="val 50003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100">
                <a:effectLst/>
                <a:latin typeface="Calibri"/>
                <a:ea typeface="Times New Roman"/>
                <a:cs typeface="Times New Roman"/>
              </a:rPr>
              <a:t> </a:t>
            </a:r>
          </a:p>
        </p:txBody>
      </p:sp>
      <p:sp>
        <p:nvSpPr>
          <p:cNvPr id="38" name="37 Rectángulo"/>
          <p:cNvSpPr>
            <a:spLocks noChangeArrowheads="1"/>
          </p:cNvSpPr>
          <p:nvPr/>
        </p:nvSpPr>
        <p:spPr bwMode="auto">
          <a:xfrm>
            <a:off x="4008639" y="1195198"/>
            <a:ext cx="2111763" cy="1319822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es-ES" sz="1400" b="1" kern="1200" dirty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General </a:t>
            </a:r>
            <a:r>
              <a:rPr lang="es-ES" sz="14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MC </a:t>
            </a:r>
            <a:r>
              <a:rPr lang="es-ES" sz="1400" b="1" kern="1200" dirty="0" err="1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Programme</a:t>
            </a:r>
            <a:r>
              <a:rPr lang="es-ES" sz="14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 </a:t>
            </a:r>
            <a:r>
              <a:rPr lang="es-ES" sz="2400" b="1" kern="1200" dirty="0" smtClean="0">
                <a:solidFill>
                  <a:srgbClr val="FFFF00"/>
                </a:solidFill>
                <a:effectLst/>
                <a:latin typeface="Calibri"/>
                <a:ea typeface="Times New Roman"/>
                <a:cs typeface="Times New Roman"/>
              </a:rPr>
              <a:t>GEANT4</a:t>
            </a:r>
          </a:p>
          <a:p>
            <a:pPr lvl="0" algn="ctr"/>
            <a:r>
              <a:rPr lang="es-ES" sz="2400" b="1" dirty="0" smtClean="0">
                <a:solidFill>
                  <a:srgbClr val="FFFF00"/>
                </a:solidFill>
                <a:ea typeface="Times New Roman"/>
                <a:cs typeface="Times New Roman"/>
              </a:rPr>
              <a:t>+ GAMOS</a:t>
            </a:r>
            <a:r>
              <a:rPr lang="es-ES" sz="2000" b="1" dirty="0" smtClean="0">
                <a:solidFill>
                  <a:srgbClr val="FFFF00"/>
                </a:solidFill>
                <a:ea typeface="Times New Roman"/>
                <a:cs typeface="Times New Roman"/>
              </a:rPr>
              <a:t>  </a:t>
            </a:r>
            <a:r>
              <a:rPr lang="es-ES" sz="1600" b="1" dirty="0" err="1">
                <a:solidFill>
                  <a:srgbClr val="FFFFFF"/>
                </a:solidFill>
                <a:ea typeface="Times New Roman"/>
                <a:cs typeface="Times New Roman"/>
              </a:rPr>
              <a:t>Architecture</a:t>
            </a:r>
            <a:endParaRPr lang="es-ES" sz="1600" dirty="0">
              <a:solidFill>
                <a:prstClr val="white"/>
              </a:solidFill>
              <a:latin typeface="Times New Roman"/>
              <a:ea typeface="Times New Roman"/>
            </a:endParaRPr>
          </a:p>
          <a:p>
            <a:pPr algn="ctr">
              <a:spcAft>
                <a:spcPts val="0"/>
              </a:spcAft>
            </a:pPr>
            <a:endParaRPr lang="es-ES" sz="2400" dirty="0">
              <a:solidFill>
                <a:srgbClr val="FFFF00"/>
              </a:solidFill>
              <a:effectLst/>
              <a:latin typeface="Times New Roman"/>
              <a:ea typeface="Times New Roman"/>
            </a:endParaRPr>
          </a:p>
        </p:txBody>
      </p:sp>
      <p:sp>
        <p:nvSpPr>
          <p:cNvPr id="39" name="4 Rectángulo"/>
          <p:cNvSpPr>
            <a:spLocks noChangeArrowheads="1"/>
          </p:cNvSpPr>
          <p:nvPr/>
        </p:nvSpPr>
        <p:spPr bwMode="auto">
          <a:xfrm>
            <a:off x="1013863" y="1044581"/>
            <a:ext cx="2084835" cy="1093803"/>
          </a:xfrm>
          <a:prstGeom prst="rect">
            <a:avLst/>
          </a:prstGeom>
          <a:solidFill>
            <a:srgbClr val="0000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n-GB" sz="2000" b="1" kern="1200" dirty="0" smtClean="0">
                <a:solidFill>
                  <a:srgbClr val="FFFFFF"/>
                </a:solidFill>
                <a:effectLst/>
                <a:latin typeface="Calibri"/>
                <a:ea typeface="Times New Roman"/>
                <a:cs typeface="Times New Roman"/>
              </a:rPr>
              <a:t>Availabl</a:t>
            </a:r>
            <a:r>
              <a:rPr lang="en-GB" sz="2000" b="1" dirty="0" smtClean="0">
                <a:solidFill>
                  <a:srgbClr val="FFFFFF"/>
                </a:solidFill>
                <a:latin typeface="Calibri"/>
                <a:ea typeface="Times New Roman"/>
                <a:cs typeface="Times New Roman"/>
              </a:rPr>
              <a:t>e data libraries (Livermore , NIST)</a:t>
            </a:r>
            <a:endParaRPr lang="en-GB" sz="2000" dirty="0">
              <a:effectLst/>
              <a:latin typeface="Times New Roman"/>
              <a:ea typeface="Times New Roman"/>
            </a:endParaRPr>
          </a:p>
        </p:txBody>
      </p:sp>
      <p:cxnSp>
        <p:nvCxnSpPr>
          <p:cNvPr id="40" name="39 Conector recto de flecha"/>
          <p:cNvCxnSpPr>
            <a:cxnSpLocks noChangeShapeType="1"/>
          </p:cNvCxnSpPr>
          <p:nvPr/>
        </p:nvCxnSpPr>
        <p:spPr bwMode="auto">
          <a:xfrm>
            <a:off x="3098698" y="1705967"/>
            <a:ext cx="909941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40 CuadroTexto"/>
          <p:cNvSpPr txBox="1"/>
          <p:nvPr/>
        </p:nvSpPr>
        <p:spPr>
          <a:xfrm>
            <a:off x="6156174" y="1164162"/>
            <a:ext cx="2482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Photons</a:t>
            </a:r>
            <a:r>
              <a:rPr lang="es-ES" dirty="0" smtClean="0"/>
              <a:t> (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energies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Protons</a:t>
            </a:r>
            <a:r>
              <a:rPr lang="es-ES" dirty="0" smtClean="0"/>
              <a:t> (&gt; 1 </a:t>
            </a:r>
            <a:r>
              <a:rPr lang="es-ES" dirty="0" err="1" smtClean="0"/>
              <a:t>MeV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Positrons</a:t>
            </a:r>
            <a:r>
              <a:rPr lang="es-ES" dirty="0" smtClean="0"/>
              <a:t> (&gt; 10 </a:t>
            </a:r>
            <a:r>
              <a:rPr lang="es-ES" dirty="0" err="1" smtClean="0"/>
              <a:t>keV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Electrons</a:t>
            </a:r>
            <a:r>
              <a:rPr lang="es-ES" dirty="0" smtClean="0"/>
              <a:t>  (&gt;10 </a:t>
            </a:r>
            <a:r>
              <a:rPr lang="es-ES" dirty="0" err="1" smtClean="0"/>
              <a:t>keV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42" name="41 CuadroTexto"/>
          <p:cNvSpPr txBox="1"/>
          <p:nvPr/>
        </p:nvSpPr>
        <p:spPr>
          <a:xfrm>
            <a:off x="6219166" y="2747144"/>
            <a:ext cx="2745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Protons</a:t>
            </a:r>
            <a:r>
              <a:rPr lang="es-ES" dirty="0" smtClean="0"/>
              <a:t> (&lt; 1 </a:t>
            </a:r>
            <a:r>
              <a:rPr lang="es-ES" dirty="0" err="1" smtClean="0"/>
              <a:t>MeV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Positrons</a:t>
            </a:r>
            <a:r>
              <a:rPr lang="es-ES" dirty="0" smtClean="0"/>
              <a:t> (&lt; 10 </a:t>
            </a:r>
            <a:r>
              <a:rPr lang="es-ES" dirty="0" err="1" smtClean="0"/>
              <a:t>keV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Electrons</a:t>
            </a:r>
            <a:r>
              <a:rPr lang="es-ES" dirty="0" smtClean="0"/>
              <a:t>  (&lt;10 </a:t>
            </a:r>
            <a:r>
              <a:rPr lang="es-ES" dirty="0" err="1" smtClean="0"/>
              <a:t>keV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Radicals</a:t>
            </a:r>
            <a:r>
              <a:rPr lang="es-ES" dirty="0" smtClean="0"/>
              <a:t> (</a:t>
            </a:r>
            <a:r>
              <a:rPr lang="es-ES" dirty="0" err="1" smtClean="0"/>
              <a:t>implementing</a:t>
            </a:r>
            <a:r>
              <a:rPr lang="es-ES" dirty="0" smtClean="0"/>
              <a:t>)</a:t>
            </a:r>
            <a:endParaRPr lang="es-ES" dirty="0"/>
          </a:p>
        </p:txBody>
      </p:sp>
      <p:cxnSp>
        <p:nvCxnSpPr>
          <p:cNvPr id="43" name="42 Conector recto de flecha"/>
          <p:cNvCxnSpPr>
            <a:cxnSpLocks noChangeShapeType="1"/>
          </p:cNvCxnSpPr>
          <p:nvPr/>
        </p:nvCxnSpPr>
        <p:spPr bwMode="auto">
          <a:xfrm>
            <a:off x="3170128" y="3436977"/>
            <a:ext cx="874285" cy="27399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2180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6600"/>
                </a:solidFill>
              </a:rPr>
              <a:t>Input data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33056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High </a:t>
            </a:r>
            <a:r>
              <a:rPr lang="es-ES" dirty="0" err="1" smtClean="0">
                <a:solidFill>
                  <a:srgbClr val="FFFF00"/>
                </a:solidFill>
              </a:rPr>
              <a:t>energy</a:t>
            </a:r>
            <a:r>
              <a:rPr lang="es-ES" dirty="0" smtClean="0">
                <a:solidFill>
                  <a:srgbClr val="FFFF00"/>
                </a:solidFill>
              </a:rPr>
              <a:t>  </a:t>
            </a:r>
            <a:r>
              <a:rPr lang="es-ES" dirty="0" err="1" smtClean="0">
                <a:solidFill>
                  <a:srgbClr val="FFFF00"/>
                </a:solidFill>
              </a:rPr>
              <a:t>photons</a:t>
            </a:r>
            <a:r>
              <a:rPr lang="es-ES" dirty="0" smtClean="0">
                <a:solidFill>
                  <a:srgbClr val="FFFF00"/>
                </a:solidFill>
              </a:rPr>
              <a:t>:                                                </a:t>
            </a:r>
            <a:r>
              <a:rPr lang="es-ES" sz="2800" dirty="0" smtClean="0"/>
              <a:t>(</a:t>
            </a:r>
            <a:r>
              <a:rPr lang="es-ES" sz="2800" dirty="0" err="1" smtClean="0"/>
              <a:t>Literature</a:t>
            </a:r>
            <a:r>
              <a:rPr lang="es-ES" sz="2800" dirty="0" smtClean="0"/>
              <a:t>: </a:t>
            </a:r>
            <a:r>
              <a:rPr lang="es-ES" sz="2800" dirty="0" err="1" smtClean="0"/>
              <a:t>Evaluated</a:t>
            </a:r>
            <a:r>
              <a:rPr lang="es-ES" sz="2800" dirty="0" smtClean="0"/>
              <a:t> Data Bases</a:t>
            </a:r>
            <a:r>
              <a:rPr lang="es-ES" sz="2800" dirty="0" smtClean="0">
                <a:sym typeface="Symbol"/>
              </a:rPr>
              <a:t></a:t>
            </a:r>
            <a:r>
              <a:rPr lang="es-ES" sz="2800" dirty="0" smtClean="0">
                <a:solidFill>
                  <a:srgbClr val="FFFF00"/>
                </a:solidFill>
                <a:sym typeface="Symbol"/>
              </a:rPr>
              <a:t>GEANT4</a:t>
            </a:r>
            <a:r>
              <a:rPr lang="es-ES" sz="2800" dirty="0" smtClean="0"/>
              <a:t>)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High </a:t>
            </a:r>
            <a:r>
              <a:rPr lang="es-ES" dirty="0" err="1" smtClean="0">
                <a:solidFill>
                  <a:srgbClr val="FFFF00"/>
                </a:solidFill>
              </a:rPr>
              <a:t>energy</a:t>
            </a:r>
            <a:r>
              <a:rPr lang="es-ES" dirty="0" smtClean="0">
                <a:solidFill>
                  <a:srgbClr val="FFFF00"/>
                </a:solidFill>
              </a:rPr>
              <a:t>  (&gt;10keV) </a:t>
            </a:r>
            <a:r>
              <a:rPr lang="es-ES" dirty="0" err="1" smtClean="0">
                <a:solidFill>
                  <a:srgbClr val="FFFF00"/>
                </a:solidFill>
              </a:rPr>
              <a:t>electrons</a:t>
            </a:r>
            <a:r>
              <a:rPr lang="es-ES" dirty="0" smtClean="0">
                <a:solidFill>
                  <a:srgbClr val="FFFF00"/>
                </a:solidFill>
              </a:rPr>
              <a:t>/</a:t>
            </a:r>
            <a:r>
              <a:rPr lang="es-ES" dirty="0" err="1" smtClean="0">
                <a:solidFill>
                  <a:srgbClr val="FFFF00"/>
                </a:solidFill>
              </a:rPr>
              <a:t>positrons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>
                <a:solidFill>
                  <a:srgbClr val="FFFF00"/>
                </a:solidFill>
              </a:rPr>
              <a:t>:</a:t>
            </a:r>
            <a:r>
              <a:rPr lang="es-ES" dirty="0" smtClean="0">
                <a:solidFill>
                  <a:srgbClr val="FFFF00"/>
                </a:solidFill>
              </a:rPr>
              <a:t>                                   </a:t>
            </a:r>
            <a:r>
              <a:rPr lang="es-ES" sz="2800" dirty="0" smtClean="0"/>
              <a:t>(</a:t>
            </a:r>
            <a:r>
              <a:rPr lang="es-ES" sz="2800" dirty="0" err="1" smtClean="0"/>
              <a:t>First</a:t>
            </a:r>
            <a:r>
              <a:rPr lang="es-ES" sz="2800" dirty="0" smtClean="0"/>
              <a:t> </a:t>
            </a:r>
            <a:r>
              <a:rPr lang="es-ES" sz="2800" dirty="0" err="1" smtClean="0"/>
              <a:t>Born</a:t>
            </a:r>
            <a:r>
              <a:rPr lang="es-ES" sz="2800" dirty="0" smtClean="0"/>
              <a:t> </a:t>
            </a:r>
            <a:r>
              <a:rPr lang="es-ES" sz="2800" dirty="0" err="1" smtClean="0"/>
              <a:t>approximation</a:t>
            </a:r>
            <a:r>
              <a:rPr lang="es-ES" sz="2800" dirty="0" smtClean="0"/>
              <a:t>- </a:t>
            </a:r>
            <a:r>
              <a:rPr lang="es-ES" sz="2800" dirty="0" err="1" smtClean="0"/>
              <a:t>Bethe</a:t>
            </a:r>
            <a:r>
              <a:rPr lang="es-ES" sz="2800" dirty="0" smtClean="0"/>
              <a:t> surfaces</a:t>
            </a:r>
            <a:r>
              <a:rPr lang="es-ES" sz="2800" dirty="0" smtClean="0">
                <a:sym typeface="Symbol"/>
              </a:rPr>
              <a:t></a:t>
            </a:r>
            <a:r>
              <a:rPr lang="es-ES" sz="2800" dirty="0" smtClean="0">
                <a:solidFill>
                  <a:srgbClr val="FFFF00"/>
                </a:solidFill>
                <a:sym typeface="Symbol"/>
              </a:rPr>
              <a:t>GEANT4</a:t>
            </a:r>
            <a:r>
              <a:rPr lang="es-ES" sz="2800" dirty="0" smtClean="0"/>
              <a:t>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Low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energy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electrons</a:t>
            </a:r>
            <a:r>
              <a:rPr lang="es-ES" dirty="0" smtClean="0">
                <a:solidFill>
                  <a:srgbClr val="FFFF00"/>
                </a:solidFill>
              </a:rPr>
              <a:t> , </a:t>
            </a:r>
            <a:r>
              <a:rPr lang="es-ES" dirty="0" err="1" smtClean="0">
                <a:solidFill>
                  <a:srgbClr val="FFFF00"/>
                </a:solidFill>
              </a:rPr>
              <a:t>positrons</a:t>
            </a:r>
            <a:r>
              <a:rPr lang="es-ES" dirty="0" smtClean="0">
                <a:solidFill>
                  <a:srgbClr val="FFFF00"/>
                </a:solidFill>
              </a:rPr>
              <a:t> and </a:t>
            </a:r>
            <a:r>
              <a:rPr lang="es-ES" dirty="0" err="1" smtClean="0">
                <a:solidFill>
                  <a:srgbClr val="FFFF00"/>
                </a:solidFill>
              </a:rPr>
              <a:t>radicals</a:t>
            </a:r>
            <a:r>
              <a:rPr lang="es-ES" dirty="0" smtClean="0">
                <a:solidFill>
                  <a:srgbClr val="FFFF00"/>
                </a:solidFill>
              </a:rPr>
              <a:t>:                  </a:t>
            </a:r>
            <a:r>
              <a:rPr lang="es-ES" sz="2800" dirty="0" smtClean="0"/>
              <a:t>Experimental and </a:t>
            </a:r>
            <a:r>
              <a:rPr lang="es-ES" sz="2800" dirty="0" err="1" smtClean="0"/>
              <a:t>theoretical</a:t>
            </a:r>
            <a:r>
              <a:rPr lang="es-ES" sz="2800" dirty="0" smtClean="0"/>
              <a:t> data:</a:t>
            </a:r>
          </a:p>
          <a:p>
            <a:pPr lvl="1"/>
            <a:r>
              <a:rPr lang="es-ES" sz="2400" dirty="0" err="1" smtClean="0"/>
              <a:t>Interaction</a:t>
            </a:r>
            <a:r>
              <a:rPr lang="es-ES" sz="2400" dirty="0" smtClean="0"/>
              <a:t> </a:t>
            </a:r>
            <a:r>
              <a:rPr lang="es-ES" sz="2400" dirty="0" err="1" smtClean="0"/>
              <a:t>cross</a:t>
            </a:r>
            <a:r>
              <a:rPr lang="es-ES" sz="2400" dirty="0" smtClean="0"/>
              <a:t> </a:t>
            </a:r>
            <a:r>
              <a:rPr lang="es-ES" sz="2400" dirty="0" err="1" smtClean="0"/>
              <a:t>section</a:t>
            </a:r>
            <a:r>
              <a:rPr lang="es-ES" sz="2400" dirty="0" smtClean="0"/>
              <a:t>                                         </a:t>
            </a:r>
            <a:r>
              <a:rPr lang="es-ES" b="1" dirty="0" smtClean="0">
                <a:solidFill>
                  <a:srgbClr val="FFFF00"/>
                </a:solidFill>
                <a:sym typeface="Symbol"/>
              </a:rPr>
              <a:t>LEPTS</a:t>
            </a:r>
            <a:endParaRPr lang="es-ES" dirty="0" smtClean="0"/>
          </a:p>
          <a:p>
            <a:pPr lvl="1"/>
            <a:r>
              <a:rPr lang="es-ES" sz="2400" dirty="0" err="1"/>
              <a:t>E</a:t>
            </a:r>
            <a:r>
              <a:rPr lang="es-ES" sz="2400" dirty="0" err="1" smtClean="0"/>
              <a:t>nergy</a:t>
            </a:r>
            <a:r>
              <a:rPr lang="es-ES" sz="2400" dirty="0" smtClean="0"/>
              <a:t> </a:t>
            </a:r>
            <a:r>
              <a:rPr lang="es-ES" sz="2400" dirty="0"/>
              <a:t>a</a:t>
            </a:r>
            <a:r>
              <a:rPr lang="es-ES" sz="2400" dirty="0" smtClean="0"/>
              <a:t>nd angular  </a:t>
            </a:r>
            <a:r>
              <a:rPr lang="es-ES" sz="2400" dirty="0" err="1" smtClean="0"/>
              <a:t>distribution</a:t>
            </a:r>
            <a:r>
              <a:rPr lang="es-ES" sz="2400" dirty="0" smtClean="0"/>
              <a:t> </a:t>
            </a:r>
            <a:r>
              <a:rPr lang="es-ES" sz="2400" dirty="0" err="1" smtClean="0"/>
              <a:t>functions</a:t>
            </a:r>
            <a:endParaRPr lang="es-ES" sz="2400" dirty="0" smtClean="0"/>
          </a:p>
        </p:txBody>
      </p:sp>
      <p:sp>
        <p:nvSpPr>
          <p:cNvPr id="4" name="3 Cerrar llave"/>
          <p:cNvSpPr/>
          <p:nvPr/>
        </p:nvSpPr>
        <p:spPr>
          <a:xfrm>
            <a:off x="6660232" y="4365104"/>
            <a:ext cx="216024" cy="115212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0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6600"/>
                </a:solidFill>
              </a:rPr>
              <a:t>Low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energy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particle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interaction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examples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High energy photon radiotherapy</a:t>
            </a: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PET scanning for medical diagnostics</a:t>
            </a:r>
          </a:p>
          <a:p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Hadrontherapy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Indirect damage by electron transfer from secondary species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5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4000" dirty="0" err="1" smtClean="0">
                <a:solidFill>
                  <a:srgbClr val="FF6600"/>
                </a:solidFill>
              </a:rPr>
              <a:t>Low</a:t>
            </a:r>
            <a:r>
              <a:rPr lang="es-ES" sz="4000" dirty="0" smtClean="0">
                <a:solidFill>
                  <a:srgbClr val="FF6600"/>
                </a:solidFill>
              </a:rPr>
              <a:t> </a:t>
            </a:r>
            <a:r>
              <a:rPr lang="es-ES" sz="4000" dirty="0" err="1" smtClean="0">
                <a:solidFill>
                  <a:srgbClr val="FF6600"/>
                </a:solidFill>
              </a:rPr>
              <a:t>energy</a:t>
            </a:r>
            <a:r>
              <a:rPr lang="es-ES" sz="4000" dirty="0" smtClean="0">
                <a:solidFill>
                  <a:srgbClr val="FF6600"/>
                </a:solidFill>
              </a:rPr>
              <a:t> </a:t>
            </a:r>
            <a:r>
              <a:rPr lang="es-ES" sz="4000" dirty="0" err="1" smtClean="0">
                <a:solidFill>
                  <a:srgbClr val="FF6600"/>
                </a:solidFill>
              </a:rPr>
              <a:t>electron</a:t>
            </a:r>
            <a:r>
              <a:rPr lang="es-ES" sz="4000" dirty="0" smtClean="0">
                <a:solidFill>
                  <a:srgbClr val="FF6600"/>
                </a:solidFill>
              </a:rPr>
              <a:t>  </a:t>
            </a:r>
            <a:r>
              <a:rPr lang="es-ES" sz="4000" dirty="0" err="1" smtClean="0">
                <a:solidFill>
                  <a:srgbClr val="FF6600"/>
                </a:solidFill>
              </a:rPr>
              <a:t>interaction</a:t>
            </a:r>
            <a:r>
              <a:rPr lang="es-ES" sz="4000" dirty="0" smtClean="0">
                <a:solidFill>
                  <a:srgbClr val="FF6600"/>
                </a:solidFill>
              </a:rPr>
              <a:t> data</a:t>
            </a:r>
            <a:endParaRPr lang="es-ES" sz="4000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3600" dirty="0" smtClean="0">
                <a:solidFill>
                  <a:srgbClr val="FFFF00"/>
                </a:solidFill>
              </a:rPr>
              <a:t>Experimental data sources: </a:t>
            </a:r>
          </a:p>
          <a:p>
            <a:pPr lvl="1"/>
            <a:r>
              <a:rPr lang="en-GB" dirty="0" smtClean="0"/>
              <a:t>Electron and positron scattering cross sections with molecules: CSIC, Flinders University (FU), </a:t>
            </a:r>
            <a:r>
              <a:rPr lang="en-GB" dirty="0" err="1" smtClean="0"/>
              <a:t>Université</a:t>
            </a:r>
            <a:r>
              <a:rPr lang="en-GB" dirty="0" smtClean="0"/>
              <a:t> de Liège (UL), Sophia University (SU), Australian National University (ANU)</a:t>
            </a:r>
          </a:p>
          <a:p>
            <a:pPr lvl="1"/>
            <a:r>
              <a:rPr lang="en-GB" dirty="0" smtClean="0"/>
              <a:t>Electron transfer to molecules: CSIC, New University of Lisbon (UNL)  </a:t>
            </a:r>
          </a:p>
          <a:p>
            <a:r>
              <a:rPr lang="en-GB" dirty="0" err="1" smtClean="0">
                <a:solidFill>
                  <a:srgbClr val="FFFF00"/>
                </a:solidFill>
              </a:rPr>
              <a:t>Thoretical</a:t>
            </a:r>
            <a:r>
              <a:rPr lang="en-GB" dirty="0" smtClean="0">
                <a:solidFill>
                  <a:srgbClr val="FFFF00"/>
                </a:solidFill>
              </a:rPr>
              <a:t> methods:</a:t>
            </a:r>
          </a:p>
          <a:p>
            <a:pPr lvl="1"/>
            <a:r>
              <a:rPr lang="en-GB" dirty="0" smtClean="0"/>
              <a:t>Electron and positron scattering with molecules: CSIC (IAM-SCAR), Open University (</a:t>
            </a:r>
            <a:r>
              <a:rPr lang="en-GB" dirty="0" smtClean="0"/>
              <a:t>R-matrix)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95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67544" y="24928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5" name="4 Objeto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706065"/>
              </p:ext>
            </p:extLst>
          </p:nvPr>
        </p:nvGraphicFramePr>
        <p:xfrm>
          <a:off x="107504" y="620688"/>
          <a:ext cx="3994282" cy="299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Presentación" r:id="rId5" imgW="4570530" imgH="3427400" progId="PowerPoint.Show.12">
                  <p:embed/>
                </p:oleObj>
              </mc:Choice>
              <mc:Fallback>
                <p:oleObj name="Presentación" r:id="rId5" imgW="4570530" imgH="3427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504" y="620688"/>
                        <a:ext cx="3994282" cy="299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5 Objeto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625317"/>
              </p:ext>
            </p:extLst>
          </p:nvPr>
        </p:nvGraphicFramePr>
        <p:xfrm>
          <a:off x="4860032" y="764704"/>
          <a:ext cx="4032481" cy="3024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Presentación" r:id="rId8" imgW="4570530" imgH="3427400" progId="PowerPoint.Show.12">
                  <p:embed/>
                </p:oleObj>
              </mc:Choice>
              <mc:Fallback>
                <p:oleObj name="Presentación" r:id="rId8" imgW="4570530" imgH="3427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764704"/>
                        <a:ext cx="4032481" cy="3024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6 Objeto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163665"/>
              </p:ext>
            </p:extLst>
          </p:nvPr>
        </p:nvGraphicFramePr>
        <p:xfrm>
          <a:off x="-1" y="3501008"/>
          <a:ext cx="4320979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0" name="Presentación" r:id="rId11" imgW="4570530" imgH="3427400" progId="PowerPoint.Show.12">
                  <p:embed/>
                </p:oleObj>
              </mc:Choice>
              <mc:Fallback>
                <p:oleObj name="Presentación" r:id="rId11" imgW="4570530" imgH="34274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-1" y="3501008"/>
                        <a:ext cx="4320979" cy="3240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7 Objeto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47955"/>
              </p:ext>
            </p:extLst>
          </p:nvPr>
        </p:nvGraphicFramePr>
        <p:xfrm>
          <a:off x="4716016" y="3645024"/>
          <a:ext cx="4284464" cy="321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1" name="Presentación" r:id="rId14" imgW="4491165" imgH="3366665" progId="PowerPoint.Show.12">
                  <p:embed/>
                </p:oleObj>
              </mc:Choice>
              <mc:Fallback>
                <p:oleObj name="Presentación" r:id="rId14" imgW="4491165" imgH="336666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16016" y="3645024"/>
                        <a:ext cx="4284464" cy="321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3 Título"/>
          <p:cNvSpPr txBox="1">
            <a:spLocks/>
          </p:cNvSpPr>
          <p:nvPr/>
        </p:nvSpPr>
        <p:spPr>
          <a:xfrm>
            <a:off x="467544" y="-43543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Experimental systems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11" name="Picture 4" descr="LAB8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99457"/>
            <a:ext cx="7434286" cy="489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59" y="1121228"/>
            <a:ext cx="6903872" cy="5079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87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2149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s-ES_tradnl" sz="4800" b="1" dirty="0" err="1" smtClean="0">
                <a:solidFill>
                  <a:srgbClr val="FF6600"/>
                </a:solidFill>
              </a:rPr>
              <a:t>Calculations</a:t>
            </a:r>
            <a:r>
              <a:rPr lang="es-ES_tradnl" sz="4800" b="1" dirty="0" smtClean="0">
                <a:solidFill>
                  <a:srgbClr val="FF6600"/>
                </a:solidFill>
              </a:rPr>
              <a:t> </a:t>
            </a:r>
            <a:r>
              <a:rPr lang="es-ES_tradnl" b="1" dirty="0" smtClean="0">
                <a:solidFill>
                  <a:srgbClr val="FF6600"/>
                </a:solidFill>
              </a:rPr>
              <a:t>                                       </a:t>
            </a:r>
            <a:r>
              <a:rPr lang="es-ES_tradnl" sz="2300" dirty="0" err="1" smtClean="0">
                <a:solidFill>
                  <a:srgbClr val="FF6600"/>
                </a:solidFill>
              </a:rPr>
              <a:t>Electron</a:t>
            </a:r>
            <a:r>
              <a:rPr lang="es-ES_tradnl" sz="2300" dirty="0" smtClean="0">
                <a:solidFill>
                  <a:srgbClr val="FF6600"/>
                </a:solidFill>
              </a:rPr>
              <a:t> and </a:t>
            </a:r>
            <a:r>
              <a:rPr lang="es-ES_tradnl" sz="2300" dirty="0" err="1" smtClean="0">
                <a:solidFill>
                  <a:srgbClr val="FF6600"/>
                </a:solidFill>
              </a:rPr>
              <a:t>positron</a:t>
            </a:r>
            <a:r>
              <a:rPr lang="es-ES_tradnl" sz="2300" dirty="0" smtClean="0">
                <a:solidFill>
                  <a:srgbClr val="FF6600"/>
                </a:solidFill>
              </a:rPr>
              <a:t> </a:t>
            </a:r>
            <a:r>
              <a:rPr lang="es-ES_tradnl" sz="2300" dirty="0" err="1" smtClean="0">
                <a:solidFill>
                  <a:srgbClr val="FF6600"/>
                </a:solidFill>
              </a:rPr>
              <a:t>scattering</a:t>
            </a:r>
            <a:r>
              <a:rPr lang="es-ES_tradnl" sz="2300" dirty="0" smtClean="0">
                <a:solidFill>
                  <a:srgbClr val="FF6600"/>
                </a:solidFill>
              </a:rPr>
              <a:t> in molecular and </a:t>
            </a:r>
            <a:r>
              <a:rPr lang="es-ES_tradnl" sz="2300" dirty="0" err="1" smtClean="0">
                <a:solidFill>
                  <a:srgbClr val="FF6600"/>
                </a:solidFill>
              </a:rPr>
              <a:t>condensed</a:t>
            </a:r>
            <a:r>
              <a:rPr lang="es-ES_tradnl" sz="2300" dirty="0" smtClean="0">
                <a:solidFill>
                  <a:srgbClr val="FF6600"/>
                </a:solidFill>
              </a:rPr>
              <a:t> media </a:t>
            </a:r>
            <a:endParaRPr lang="es-ES" sz="2300" dirty="0" smtClean="0">
              <a:solidFill>
                <a:srgbClr val="A50021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725046" y="1412776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err="1" smtClean="0">
                <a:solidFill>
                  <a:srgbClr val="FFFF00"/>
                </a:solidFill>
              </a:rPr>
              <a:t>Atoms</a:t>
            </a:r>
            <a:r>
              <a:rPr lang="es-ES_tradnl" b="1" dirty="0" smtClean="0">
                <a:solidFill>
                  <a:srgbClr val="FFFF00"/>
                </a:solidFill>
              </a:rPr>
              <a:t>: </a:t>
            </a:r>
            <a:r>
              <a:rPr lang="es-ES_tradnl" sz="2400" dirty="0" err="1" smtClean="0"/>
              <a:t>Model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potential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representation</a:t>
            </a:r>
            <a:r>
              <a:rPr lang="es-ES_tradnl" sz="2400" dirty="0" smtClean="0"/>
              <a:t>,</a:t>
            </a:r>
            <a:r>
              <a:rPr lang="es-ES_tradnl" dirty="0" smtClean="0">
                <a:solidFill>
                  <a:srgbClr val="FFC000"/>
                </a:solidFill>
              </a:rPr>
              <a:t>     </a:t>
            </a:r>
          </a:p>
          <a:p>
            <a:endParaRPr lang="es-ES_tradnl" sz="1200" b="1" dirty="0" smtClean="0">
              <a:solidFill>
                <a:srgbClr val="FFFF00"/>
              </a:solidFill>
            </a:endParaRP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Molecules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s-ES_tradnl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Independent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atom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(IAM),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Aditivity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rule (AR)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with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screening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corrections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(SCAR) and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interference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terms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Additional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dipole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rotational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excitations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(FBA)</a:t>
            </a: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Condensation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effects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Atomic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and molecular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clusters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liquids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solids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(IAM-SCAR)</a:t>
            </a:r>
          </a:p>
          <a:p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Low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energy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(&lt; 20 eV)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extension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: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R-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Matrix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procedure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(Open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University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-UK)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s-ES_tradnl" sz="5300" b="1" dirty="0" err="1" smtClean="0">
                <a:solidFill>
                  <a:srgbClr val="FF6600"/>
                </a:solidFill>
              </a:rPr>
              <a:t>Atoms</a:t>
            </a:r>
            <a:r>
              <a:rPr lang="es-ES_tradnl" sz="5300" b="1" dirty="0" smtClean="0">
                <a:solidFill>
                  <a:srgbClr val="FF6600"/>
                </a:solidFill>
              </a:rPr>
              <a:t/>
            </a:r>
            <a:br>
              <a:rPr lang="es-ES_tradnl" sz="5300" b="1" dirty="0" smtClean="0">
                <a:solidFill>
                  <a:srgbClr val="FF6600"/>
                </a:solidFill>
              </a:rPr>
            </a:br>
            <a:r>
              <a:rPr lang="es-ES_tradnl" sz="4000" dirty="0" smtClean="0">
                <a:solidFill>
                  <a:srgbClr val="FFFF00"/>
                </a:solidFill>
              </a:rPr>
              <a:t> 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577595" y="5062466"/>
            <a:ext cx="7920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_tradnl" sz="2800" dirty="0" err="1">
                <a:solidFill>
                  <a:prstClr val="white"/>
                </a:solidFill>
              </a:rPr>
              <a:t>Electrons</a:t>
            </a:r>
            <a:r>
              <a:rPr lang="es-ES_tradnl" sz="2800" dirty="0">
                <a:solidFill>
                  <a:prstClr val="white"/>
                </a:solidFill>
              </a:rPr>
              <a:t>:     </a:t>
            </a:r>
            <a:r>
              <a:rPr lang="es-ES_tradnl" sz="2800" dirty="0">
                <a:solidFill>
                  <a:srgbClr val="FFFF00"/>
                </a:solidFill>
              </a:rPr>
              <a:t>V(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)= 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st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ex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pol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)+i[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abs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 smtClean="0">
                <a:solidFill>
                  <a:srgbClr val="FFFF00"/>
                </a:solidFill>
              </a:rPr>
              <a:t>)]</a:t>
            </a:r>
          </a:p>
          <a:p>
            <a:pPr lvl="1"/>
            <a:endParaRPr lang="es-ES_tradnl" sz="2800" dirty="0">
              <a:solidFill>
                <a:srgbClr val="FFFF00"/>
              </a:solidFill>
            </a:endParaRPr>
          </a:p>
          <a:p>
            <a:pPr lvl="1"/>
            <a:r>
              <a:rPr lang="es-ES_tradnl" sz="2800" dirty="0" err="1">
                <a:solidFill>
                  <a:prstClr val="white"/>
                </a:solidFill>
              </a:rPr>
              <a:t>Positrons</a:t>
            </a:r>
            <a:r>
              <a:rPr lang="es-ES_tradnl" sz="2800" dirty="0">
                <a:solidFill>
                  <a:prstClr val="white"/>
                </a:solidFill>
              </a:rPr>
              <a:t>:     </a:t>
            </a:r>
            <a:r>
              <a:rPr lang="es-ES_tradnl" sz="2800" dirty="0">
                <a:solidFill>
                  <a:srgbClr val="FFFF00"/>
                </a:solidFill>
              </a:rPr>
              <a:t>V(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)= 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st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pol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)+i[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abs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</a:t>
            </a:r>
            <a:r>
              <a:rPr lang="es-ES_tradnl" sz="2800" dirty="0">
                <a:solidFill>
                  <a:srgbClr val="FFFF00"/>
                </a:solidFill>
              </a:rPr>
              <a:t>)+ </a:t>
            </a:r>
            <a:r>
              <a:rPr lang="es-ES_tradnl" sz="2800" dirty="0" err="1">
                <a:solidFill>
                  <a:srgbClr val="FFFF00"/>
                </a:solidFill>
              </a:rPr>
              <a:t>V</a:t>
            </a:r>
            <a:r>
              <a:rPr lang="es-ES_tradnl" sz="2800" baseline="-25000" dirty="0" err="1">
                <a:solidFill>
                  <a:srgbClr val="FFFF00"/>
                </a:solidFill>
              </a:rPr>
              <a:t>ps</a:t>
            </a:r>
            <a:r>
              <a:rPr lang="es-ES_tradnl" sz="2800" dirty="0">
                <a:solidFill>
                  <a:srgbClr val="FFFF00"/>
                </a:solidFill>
              </a:rPr>
              <a:t>(</a:t>
            </a:r>
            <a:r>
              <a:rPr lang="es-ES_tradnl" sz="2800" i="1" dirty="0">
                <a:solidFill>
                  <a:srgbClr val="FFFF00"/>
                </a:solidFill>
              </a:rPr>
              <a:t>r)</a:t>
            </a:r>
            <a:r>
              <a:rPr lang="es-ES_tradnl" sz="2800" dirty="0">
                <a:solidFill>
                  <a:srgbClr val="FFFF00"/>
                </a:solidFill>
              </a:rPr>
              <a:t>]</a:t>
            </a:r>
          </a:p>
        </p:txBody>
      </p:sp>
      <p:sp>
        <p:nvSpPr>
          <p:cNvPr id="4" name="3 Elipse"/>
          <p:cNvSpPr/>
          <p:nvPr/>
        </p:nvSpPr>
        <p:spPr>
          <a:xfrm>
            <a:off x="3039254" y="2348880"/>
            <a:ext cx="1512168" cy="1512168"/>
          </a:xfrm>
          <a:prstGeom prst="ellipse">
            <a:avLst/>
          </a:prstGeom>
          <a:solidFill>
            <a:srgbClr val="FF0000"/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Elipse"/>
          <p:cNvSpPr/>
          <p:nvPr/>
        </p:nvSpPr>
        <p:spPr>
          <a:xfrm rot="19826370">
            <a:off x="2103149" y="2039178"/>
            <a:ext cx="3384376" cy="2160240"/>
          </a:xfrm>
          <a:prstGeom prst="ellipse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5 Forma libre"/>
          <p:cNvSpPr/>
          <p:nvPr/>
        </p:nvSpPr>
        <p:spPr>
          <a:xfrm>
            <a:off x="413509" y="2132856"/>
            <a:ext cx="6763657" cy="1233848"/>
          </a:xfrm>
          <a:custGeom>
            <a:avLst/>
            <a:gdLst>
              <a:gd name="connsiteX0" fmla="*/ 0 w 6763657"/>
              <a:gd name="connsiteY0" fmla="*/ 1233848 h 1233848"/>
              <a:gd name="connsiteX1" fmla="*/ 3976914 w 6763657"/>
              <a:gd name="connsiteY1" fmla="*/ 134 h 1233848"/>
              <a:gd name="connsiteX2" fmla="*/ 6763657 w 6763657"/>
              <a:gd name="connsiteY2" fmla="*/ 1146762 h 1233848"/>
              <a:gd name="connsiteX3" fmla="*/ 6763657 w 6763657"/>
              <a:gd name="connsiteY3" fmla="*/ 1146762 h 123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3657" h="1233848">
                <a:moveTo>
                  <a:pt x="0" y="1233848"/>
                </a:moveTo>
                <a:cubicBezTo>
                  <a:pt x="1424819" y="624248"/>
                  <a:pt x="2849638" y="14648"/>
                  <a:pt x="3976914" y="134"/>
                </a:cubicBezTo>
                <a:cubicBezTo>
                  <a:pt x="5104190" y="-14380"/>
                  <a:pt x="6763657" y="1146762"/>
                  <a:pt x="6763657" y="1146762"/>
                </a:cubicBezTo>
                <a:lnTo>
                  <a:pt x="6763657" y="1146762"/>
                </a:lnTo>
              </a:path>
            </a:pathLst>
          </a:cu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Forma libre"/>
          <p:cNvSpPr/>
          <p:nvPr/>
        </p:nvSpPr>
        <p:spPr>
          <a:xfrm>
            <a:off x="1407886" y="3914164"/>
            <a:ext cx="5326743" cy="773950"/>
          </a:xfrm>
          <a:custGeom>
            <a:avLst/>
            <a:gdLst>
              <a:gd name="connsiteX0" fmla="*/ 0 w 5326743"/>
              <a:gd name="connsiteY0" fmla="*/ 773950 h 773950"/>
              <a:gd name="connsiteX1" fmla="*/ 2525485 w 5326743"/>
              <a:gd name="connsiteY1" fmla="*/ 77265 h 773950"/>
              <a:gd name="connsiteX2" fmla="*/ 5326743 w 5326743"/>
              <a:gd name="connsiteY2" fmla="*/ 48236 h 77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6743" h="773950">
                <a:moveTo>
                  <a:pt x="0" y="773950"/>
                </a:moveTo>
                <a:cubicBezTo>
                  <a:pt x="818847" y="486083"/>
                  <a:pt x="1637695" y="198217"/>
                  <a:pt x="2525485" y="77265"/>
                </a:cubicBezTo>
                <a:cubicBezTo>
                  <a:pt x="3413276" y="-43687"/>
                  <a:pt x="4370009" y="2274"/>
                  <a:pt x="5326743" y="48236"/>
                </a:cubicBezTo>
              </a:path>
            </a:pathLst>
          </a:custGeom>
          <a:noFill/>
          <a:ln w="38100"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CuadroTexto"/>
          <p:cNvSpPr txBox="1"/>
          <p:nvPr/>
        </p:nvSpPr>
        <p:spPr>
          <a:xfrm>
            <a:off x="251520" y="2534523"/>
            <a:ext cx="918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e</a:t>
            </a:r>
            <a:r>
              <a:rPr lang="es-ES" sz="3200" baseline="30000" dirty="0" smtClean="0"/>
              <a:t>-</a:t>
            </a:r>
            <a:endParaRPr lang="es-ES" sz="3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872412" y="4008751"/>
            <a:ext cx="918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p</a:t>
            </a:r>
            <a:r>
              <a:rPr lang="es-ES" sz="3200" baseline="30000" dirty="0" smtClean="0"/>
              <a:t>+</a:t>
            </a:r>
            <a:endParaRPr lang="es-ES" sz="3200" dirty="0"/>
          </a:p>
        </p:txBody>
      </p:sp>
      <p:sp>
        <p:nvSpPr>
          <p:cNvPr id="10" name="9 CuadroTexto"/>
          <p:cNvSpPr txBox="1"/>
          <p:nvPr/>
        </p:nvSpPr>
        <p:spPr>
          <a:xfrm flipH="1" flipV="1">
            <a:off x="3439415" y="2658818"/>
            <a:ext cx="48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</a:rPr>
              <a:t>+</a:t>
            </a:r>
            <a:endParaRPr lang="es-ES" sz="4400" b="1" dirty="0">
              <a:solidFill>
                <a:schemeClr val="bg1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 flipH="1" flipV="1">
            <a:off x="2555990" y="3119298"/>
            <a:ext cx="483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  <a:sym typeface="Symbol"/>
              </a:rPr>
              <a:t>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2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2149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s-ES_tradnl" sz="4800" b="1" dirty="0" err="1" smtClean="0">
                <a:solidFill>
                  <a:srgbClr val="FF6600"/>
                </a:solidFill>
              </a:rPr>
              <a:t>Calculations</a:t>
            </a:r>
            <a:r>
              <a:rPr lang="es-ES_tradnl" sz="4800" b="1" dirty="0" smtClean="0">
                <a:solidFill>
                  <a:srgbClr val="FF6600"/>
                </a:solidFill>
              </a:rPr>
              <a:t> </a:t>
            </a:r>
            <a:r>
              <a:rPr lang="es-ES_tradnl" b="1" dirty="0" smtClean="0">
                <a:solidFill>
                  <a:srgbClr val="FF6600"/>
                </a:solidFill>
              </a:rPr>
              <a:t>                                       </a:t>
            </a:r>
            <a:r>
              <a:rPr lang="es-ES_tradnl" sz="2300" dirty="0" err="1" smtClean="0">
                <a:solidFill>
                  <a:srgbClr val="FF6600"/>
                </a:solidFill>
              </a:rPr>
              <a:t>Electron</a:t>
            </a:r>
            <a:r>
              <a:rPr lang="es-ES_tradnl" sz="2300" dirty="0" smtClean="0">
                <a:solidFill>
                  <a:srgbClr val="FF6600"/>
                </a:solidFill>
              </a:rPr>
              <a:t> and </a:t>
            </a:r>
            <a:r>
              <a:rPr lang="es-ES_tradnl" sz="2300" dirty="0" err="1" smtClean="0">
                <a:solidFill>
                  <a:srgbClr val="FF6600"/>
                </a:solidFill>
              </a:rPr>
              <a:t>positron</a:t>
            </a:r>
            <a:r>
              <a:rPr lang="es-ES_tradnl" sz="2300" dirty="0" smtClean="0">
                <a:solidFill>
                  <a:srgbClr val="FF6600"/>
                </a:solidFill>
              </a:rPr>
              <a:t> </a:t>
            </a:r>
            <a:r>
              <a:rPr lang="es-ES_tradnl" sz="2300" dirty="0" err="1" smtClean="0">
                <a:solidFill>
                  <a:srgbClr val="FF6600"/>
                </a:solidFill>
              </a:rPr>
              <a:t>scattering</a:t>
            </a:r>
            <a:r>
              <a:rPr lang="es-ES_tradnl" sz="2300" dirty="0" smtClean="0">
                <a:solidFill>
                  <a:srgbClr val="FF6600"/>
                </a:solidFill>
              </a:rPr>
              <a:t> in molecular and </a:t>
            </a:r>
            <a:r>
              <a:rPr lang="es-ES_tradnl" sz="2300" dirty="0" err="1" smtClean="0">
                <a:solidFill>
                  <a:srgbClr val="FF6600"/>
                </a:solidFill>
              </a:rPr>
              <a:t>condensed</a:t>
            </a:r>
            <a:r>
              <a:rPr lang="es-ES_tradnl" sz="2300" dirty="0" smtClean="0">
                <a:solidFill>
                  <a:srgbClr val="FF6600"/>
                </a:solidFill>
              </a:rPr>
              <a:t> media </a:t>
            </a:r>
            <a:endParaRPr lang="es-ES" sz="2300" dirty="0" smtClean="0">
              <a:solidFill>
                <a:srgbClr val="A50021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725046" y="1412776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Atoms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potential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representation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    </a:t>
            </a:r>
          </a:p>
          <a:p>
            <a:endParaRPr lang="es-ES_tradnl" sz="1200" b="1" dirty="0" smtClean="0">
              <a:solidFill>
                <a:srgbClr val="FFFF00"/>
              </a:solidFill>
            </a:endParaRPr>
          </a:p>
          <a:p>
            <a:r>
              <a:rPr lang="es-ES_tradnl" b="1" dirty="0" err="1" smtClean="0">
                <a:solidFill>
                  <a:srgbClr val="FFFF00"/>
                </a:solidFill>
              </a:rPr>
              <a:t>Molecules</a:t>
            </a:r>
            <a:r>
              <a:rPr lang="es-ES_tradnl" b="1" dirty="0" smtClean="0">
                <a:solidFill>
                  <a:srgbClr val="FFFF00"/>
                </a:solidFill>
              </a:rPr>
              <a:t>:</a:t>
            </a:r>
            <a:endParaRPr lang="es-ES_tradnl" dirty="0" smtClean="0">
              <a:solidFill>
                <a:srgbClr val="FFFF00"/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rgbClr val="FFFF00"/>
                </a:solidFill>
              </a:rPr>
              <a:t>Independent</a:t>
            </a:r>
            <a:r>
              <a:rPr lang="es-ES_tradnl" sz="2400" b="1" dirty="0" smtClean="0">
                <a:solidFill>
                  <a:srgbClr val="FFFF00"/>
                </a:solidFill>
              </a:rPr>
              <a:t> </a:t>
            </a:r>
            <a:r>
              <a:rPr lang="es-ES_tradnl" sz="2400" b="1" dirty="0" err="1" smtClean="0">
                <a:solidFill>
                  <a:srgbClr val="FFFF00"/>
                </a:solidFill>
              </a:rPr>
              <a:t>atom</a:t>
            </a:r>
            <a:r>
              <a:rPr lang="es-ES_tradnl" sz="2400" b="1" dirty="0" smtClean="0">
                <a:solidFill>
                  <a:srgbClr val="FFFF00"/>
                </a:solidFill>
              </a:rPr>
              <a:t> </a:t>
            </a:r>
            <a:r>
              <a:rPr lang="es-ES_tradnl" sz="2400" b="1" dirty="0" err="1" smtClean="0">
                <a:solidFill>
                  <a:srgbClr val="FFFF00"/>
                </a:solidFill>
              </a:rPr>
              <a:t>model</a:t>
            </a:r>
            <a:r>
              <a:rPr lang="es-ES_tradnl" sz="2400" b="1" dirty="0" smtClean="0">
                <a:solidFill>
                  <a:srgbClr val="FFFF00"/>
                </a:solidFill>
              </a:rPr>
              <a:t> </a:t>
            </a:r>
            <a:r>
              <a:rPr lang="es-ES_tradnl" sz="2400" dirty="0" smtClean="0"/>
              <a:t>(IAM), </a:t>
            </a:r>
            <a:r>
              <a:rPr lang="es-ES_tradnl" sz="2400" dirty="0" err="1" smtClean="0"/>
              <a:t>Aditivity</a:t>
            </a:r>
            <a:r>
              <a:rPr lang="es-ES_tradnl" sz="2400" dirty="0" smtClean="0"/>
              <a:t> rule (AR)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screening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corrections</a:t>
            </a:r>
            <a:r>
              <a:rPr lang="es-ES_tradnl" sz="2400" dirty="0" smtClean="0"/>
              <a:t> (SCAR) and </a:t>
            </a:r>
            <a:r>
              <a:rPr lang="es-ES_tradnl" sz="2400" dirty="0" err="1" smtClean="0"/>
              <a:t>interference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terms</a:t>
            </a:r>
            <a:endParaRPr lang="es-ES_tradnl" sz="2400" dirty="0" smtClean="0"/>
          </a:p>
          <a:p>
            <a:pPr lvl="1"/>
            <a:r>
              <a:rPr lang="es-ES_tradnl" sz="2400" b="1" dirty="0" err="1" smtClean="0">
                <a:solidFill>
                  <a:srgbClr val="FFFF00"/>
                </a:solidFill>
              </a:rPr>
              <a:t>Additional</a:t>
            </a:r>
            <a:r>
              <a:rPr lang="es-ES_tradnl" sz="2400" b="1" dirty="0" smtClean="0">
                <a:solidFill>
                  <a:srgbClr val="FFFF00"/>
                </a:solidFill>
              </a:rPr>
              <a:t> </a:t>
            </a:r>
            <a:r>
              <a:rPr lang="es-ES_tradnl" sz="2400" b="1" dirty="0" err="1" smtClean="0">
                <a:solidFill>
                  <a:srgbClr val="FFFF00"/>
                </a:solidFill>
              </a:rPr>
              <a:t>dipole</a:t>
            </a:r>
            <a:r>
              <a:rPr lang="es-ES_tradnl" sz="2400" b="1" dirty="0" smtClean="0">
                <a:solidFill>
                  <a:srgbClr val="FFFF00"/>
                </a:solidFill>
              </a:rPr>
              <a:t> </a:t>
            </a:r>
            <a:r>
              <a:rPr lang="es-ES_tradnl" sz="2400" b="1" dirty="0" err="1" smtClean="0">
                <a:solidFill>
                  <a:srgbClr val="FFFF00"/>
                </a:solidFill>
              </a:rPr>
              <a:t>rotational</a:t>
            </a:r>
            <a:r>
              <a:rPr lang="es-ES_tradnl" sz="2400" b="1" dirty="0" smtClean="0">
                <a:solidFill>
                  <a:srgbClr val="FFFF00"/>
                </a:solidFill>
              </a:rPr>
              <a:t>  </a:t>
            </a:r>
            <a:r>
              <a:rPr lang="es-ES_tradnl" sz="2400" b="1" dirty="0" err="1" smtClean="0">
                <a:solidFill>
                  <a:srgbClr val="FFFF00"/>
                </a:solidFill>
              </a:rPr>
              <a:t>excitations</a:t>
            </a:r>
            <a:r>
              <a:rPr lang="es-ES_tradnl" sz="2400" b="1" dirty="0" smtClean="0">
                <a:solidFill>
                  <a:srgbClr val="FFFF00"/>
                </a:solidFill>
              </a:rPr>
              <a:t>  </a:t>
            </a:r>
            <a:r>
              <a:rPr lang="es-ES_tradnl" sz="2400" dirty="0" smtClean="0"/>
              <a:t>(FBA)</a:t>
            </a: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Condensation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effects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Atomic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and molecular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clusters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liquids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solids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(IAM-SCAR)</a:t>
            </a:r>
          </a:p>
          <a:p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Low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energy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(&lt; 20 eV)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extension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: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Single-Centre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Expansion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and R-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Matrix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procedures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71500" y="6363840"/>
            <a:ext cx="79288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CSIC-Madrid, </a:t>
            </a:r>
            <a:r>
              <a:rPr lang="es-ES" sz="2400" dirty="0" err="1" smtClean="0">
                <a:solidFill>
                  <a:schemeClr val="accent3">
                    <a:lumMod val="50000"/>
                  </a:schemeClr>
                </a:solidFill>
              </a:rPr>
              <a:t>University</a:t>
            </a:r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 of Rome, Open </a:t>
            </a:r>
            <a:r>
              <a:rPr lang="es-ES" sz="2400" dirty="0" err="1" smtClean="0">
                <a:solidFill>
                  <a:schemeClr val="accent3">
                    <a:lumMod val="50000"/>
                  </a:schemeClr>
                </a:solidFill>
              </a:rPr>
              <a:t>University</a:t>
            </a:r>
            <a:r>
              <a:rPr lang="es-ES" sz="2400" dirty="0" smtClean="0">
                <a:solidFill>
                  <a:schemeClr val="accent3">
                    <a:lumMod val="50000"/>
                  </a:schemeClr>
                </a:solidFill>
              </a:rPr>
              <a:t>-UK</a:t>
            </a:r>
            <a:endParaRPr lang="es-E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15616" y="126876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5" name="4 Grupo"/>
          <p:cNvGrpSpPr/>
          <p:nvPr/>
        </p:nvGrpSpPr>
        <p:grpSpPr>
          <a:xfrm>
            <a:off x="691952" y="1852464"/>
            <a:ext cx="8064896" cy="1287016"/>
            <a:chOff x="683568" y="2060848"/>
            <a:chExt cx="8064896" cy="1287016"/>
          </a:xfrm>
        </p:grpSpPr>
        <p:sp>
          <p:nvSpPr>
            <p:cNvPr id="6" name="5 Rectángulo"/>
            <p:cNvSpPr/>
            <p:nvPr/>
          </p:nvSpPr>
          <p:spPr>
            <a:xfrm>
              <a:off x="683568" y="2060848"/>
              <a:ext cx="8064896" cy="12870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aphicFrame>
          <p:nvGraphicFramePr>
            <p:cNvPr id="7" name="6 Objet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0096595"/>
                </p:ext>
              </p:extLst>
            </p:nvPr>
          </p:nvGraphicFramePr>
          <p:xfrm>
            <a:off x="1013839" y="2204864"/>
            <a:ext cx="7421122" cy="854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0" name="Equation" r:id="rId3" imgW="4140200" imgH="469900" progId="Equation.DSMT4">
                    <p:embed/>
                  </p:oleObj>
                </mc:Choice>
                <mc:Fallback>
                  <p:oleObj name="Equation" r:id="rId3" imgW="4140200" imgH="469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3839" y="2204864"/>
                          <a:ext cx="7421122" cy="85496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10" name="9 Grupo"/>
          <p:cNvGrpSpPr/>
          <p:nvPr/>
        </p:nvGrpSpPr>
        <p:grpSpPr>
          <a:xfrm>
            <a:off x="1772444" y="3940646"/>
            <a:ext cx="5040560" cy="1080120"/>
            <a:chOff x="2051720" y="3645024"/>
            <a:chExt cx="5040560" cy="1080120"/>
          </a:xfrm>
        </p:grpSpPr>
        <p:sp>
          <p:nvSpPr>
            <p:cNvPr id="11" name="10 Rectángulo"/>
            <p:cNvSpPr/>
            <p:nvPr/>
          </p:nvSpPr>
          <p:spPr>
            <a:xfrm>
              <a:off x="2051720" y="3645024"/>
              <a:ext cx="5040560" cy="108012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aphicFrame>
          <p:nvGraphicFramePr>
            <p:cNvPr id="12" name="11 Objet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93350267"/>
                </p:ext>
              </p:extLst>
            </p:nvPr>
          </p:nvGraphicFramePr>
          <p:xfrm>
            <a:off x="2404759" y="3789040"/>
            <a:ext cx="4334481" cy="792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1" name="Equation" r:id="rId5" imgW="1879600" imgH="342900" progId="Equation.DSMT4">
                    <p:embed/>
                  </p:oleObj>
                </mc:Choice>
                <mc:Fallback>
                  <p:oleObj name="Equation" r:id="rId5" imgW="1879600" imgH="3429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759" y="3789040"/>
                          <a:ext cx="4334481" cy="7920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pSp>
        <p:nvGrpSpPr>
          <p:cNvPr id="14" name="13 Grupo"/>
          <p:cNvGrpSpPr/>
          <p:nvPr/>
        </p:nvGrpSpPr>
        <p:grpSpPr>
          <a:xfrm>
            <a:off x="1628428" y="5157192"/>
            <a:ext cx="5328592" cy="1440160"/>
            <a:chOff x="1763688" y="4941168"/>
            <a:chExt cx="5328592" cy="1440160"/>
          </a:xfrm>
        </p:grpSpPr>
        <p:sp>
          <p:nvSpPr>
            <p:cNvPr id="15" name="14 Rectángulo"/>
            <p:cNvSpPr/>
            <p:nvPr/>
          </p:nvSpPr>
          <p:spPr>
            <a:xfrm>
              <a:off x="1763688" y="4941168"/>
              <a:ext cx="5328592" cy="144016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aphicFrame>
          <p:nvGraphicFramePr>
            <p:cNvPr id="16" name="15 Objeto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0091707"/>
                </p:ext>
              </p:extLst>
            </p:nvPr>
          </p:nvGraphicFramePr>
          <p:xfrm>
            <a:off x="2051720" y="5193196"/>
            <a:ext cx="4700022" cy="936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2" name="Equation" r:id="rId7" imgW="2298700" imgH="457200" progId="Equation.DSMT4">
                    <p:embed/>
                  </p:oleObj>
                </mc:Choice>
                <mc:Fallback>
                  <p:oleObj name="Equation" r:id="rId7" imgW="22987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5193196"/>
                          <a:ext cx="4700022" cy="93610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25 Título"/>
          <p:cNvSpPr txBox="1">
            <a:spLocks/>
          </p:cNvSpPr>
          <p:nvPr/>
        </p:nvSpPr>
        <p:spPr>
          <a:xfrm>
            <a:off x="329580" y="12576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B7511"/>
                </a:solidFill>
              </a:rPr>
              <a:t>Molecules</a:t>
            </a:r>
            <a:endParaRPr lang="es-ES" dirty="0">
              <a:solidFill>
                <a:srgbClr val="FB751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691951" y="1239302"/>
            <a:ext cx="4444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solidFill>
                  <a:srgbClr val="FFFF00"/>
                </a:solidFill>
              </a:rPr>
              <a:t>Differential</a:t>
            </a:r>
            <a:r>
              <a:rPr lang="es-ES" sz="3200" dirty="0" smtClean="0">
                <a:solidFill>
                  <a:srgbClr val="FFFF00"/>
                </a:solidFill>
              </a:rPr>
              <a:t> </a:t>
            </a:r>
            <a:r>
              <a:rPr lang="es-ES" sz="3200" dirty="0" err="1" smtClean="0">
                <a:solidFill>
                  <a:srgbClr val="FFFF00"/>
                </a:solidFill>
              </a:rPr>
              <a:t>cross</a:t>
            </a:r>
            <a:r>
              <a:rPr lang="es-ES" sz="3200" dirty="0" smtClean="0">
                <a:solidFill>
                  <a:srgbClr val="FFFF00"/>
                </a:solidFill>
              </a:rPr>
              <a:t> </a:t>
            </a:r>
            <a:r>
              <a:rPr lang="es-ES" sz="3200" dirty="0" err="1" smtClean="0">
                <a:solidFill>
                  <a:srgbClr val="FFFF00"/>
                </a:solidFill>
              </a:rPr>
              <a:t>sections</a:t>
            </a:r>
            <a:endParaRPr lang="es-ES" sz="3200" dirty="0">
              <a:solidFill>
                <a:srgbClr val="FFFF00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91952" y="3352817"/>
            <a:ext cx="385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rgbClr val="FFFF00"/>
                </a:solidFill>
              </a:rPr>
              <a:t>Integral </a:t>
            </a:r>
            <a:r>
              <a:rPr lang="es-ES" sz="3200" dirty="0" err="1" smtClean="0">
                <a:solidFill>
                  <a:srgbClr val="FFFF00"/>
                </a:solidFill>
              </a:rPr>
              <a:t>cross</a:t>
            </a:r>
            <a:r>
              <a:rPr lang="es-ES" sz="3200" dirty="0" smtClean="0">
                <a:solidFill>
                  <a:srgbClr val="FFFF00"/>
                </a:solidFill>
              </a:rPr>
              <a:t> </a:t>
            </a:r>
            <a:r>
              <a:rPr lang="es-ES" sz="3200" dirty="0" err="1" smtClean="0">
                <a:solidFill>
                  <a:srgbClr val="FFFF00"/>
                </a:solidFill>
              </a:rPr>
              <a:t>sections</a:t>
            </a:r>
            <a:endParaRPr lang="es-E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2149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s-ES_tradnl" sz="4800" b="1" dirty="0" err="1" smtClean="0">
                <a:solidFill>
                  <a:srgbClr val="FF6600"/>
                </a:solidFill>
              </a:rPr>
              <a:t>Calculations</a:t>
            </a:r>
            <a:r>
              <a:rPr lang="es-ES_tradnl" sz="4800" b="1" dirty="0" smtClean="0">
                <a:solidFill>
                  <a:srgbClr val="FF6600"/>
                </a:solidFill>
              </a:rPr>
              <a:t> </a:t>
            </a:r>
            <a:r>
              <a:rPr lang="es-ES_tradnl" b="1" dirty="0" smtClean="0">
                <a:solidFill>
                  <a:srgbClr val="FF6600"/>
                </a:solidFill>
              </a:rPr>
              <a:t>                                       </a:t>
            </a:r>
            <a:r>
              <a:rPr lang="es-ES_tradnl" sz="2300" dirty="0" err="1" smtClean="0">
                <a:solidFill>
                  <a:srgbClr val="FF6600"/>
                </a:solidFill>
              </a:rPr>
              <a:t>Electron</a:t>
            </a:r>
            <a:r>
              <a:rPr lang="es-ES_tradnl" sz="2300" dirty="0" smtClean="0">
                <a:solidFill>
                  <a:srgbClr val="FF6600"/>
                </a:solidFill>
              </a:rPr>
              <a:t> and </a:t>
            </a:r>
            <a:r>
              <a:rPr lang="es-ES_tradnl" sz="2300" dirty="0" err="1" smtClean="0">
                <a:solidFill>
                  <a:srgbClr val="FF6600"/>
                </a:solidFill>
              </a:rPr>
              <a:t>positron</a:t>
            </a:r>
            <a:r>
              <a:rPr lang="es-ES_tradnl" sz="2300" dirty="0" smtClean="0">
                <a:solidFill>
                  <a:srgbClr val="FF6600"/>
                </a:solidFill>
              </a:rPr>
              <a:t> </a:t>
            </a:r>
            <a:r>
              <a:rPr lang="es-ES_tradnl" sz="2300" dirty="0" err="1" smtClean="0">
                <a:solidFill>
                  <a:srgbClr val="FF6600"/>
                </a:solidFill>
              </a:rPr>
              <a:t>scattering</a:t>
            </a:r>
            <a:r>
              <a:rPr lang="es-ES_tradnl" sz="2300" dirty="0" smtClean="0">
                <a:solidFill>
                  <a:srgbClr val="FF6600"/>
                </a:solidFill>
              </a:rPr>
              <a:t> in molecular and </a:t>
            </a:r>
            <a:r>
              <a:rPr lang="es-ES_tradnl" sz="2300" dirty="0" err="1" smtClean="0">
                <a:solidFill>
                  <a:srgbClr val="FF6600"/>
                </a:solidFill>
              </a:rPr>
              <a:t>condensed</a:t>
            </a:r>
            <a:r>
              <a:rPr lang="es-ES_tradnl" sz="2300" dirty="0" smtClean="0">
                <a:solidFill>
                  <a:srgbClr val="FF6600"/>
                </a:solidFill>
              </a:rPr>
              <a:t> media </a:t>
            </a:r>
            <a:endParaRPr lang="es-ES" sz="2300" dirty="0" smtClean="0">
              <a:solidFill>
                <a:srgbClr val="A50021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725046" y="1412776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Atoms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potential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representation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    </a:t>
            </a:r>
          </a:p>
          <a:p>
            <a:endParaRPr lang="es-ES_tradnl" sz="12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Molecules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s-ES_tradnl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Independent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atom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(IAM),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Aditivity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rule (AR)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with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screening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corrections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(SCAR) and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interference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terms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Additional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dipole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rotational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excitations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(FBA)</a:t>
            </a:r>
          </a:p>
          <a:p>
            <a:r>
              <a:rPr lang="es-ES_tradnl" b="1" dirty="0" err="1" smtClean="0">
                <a:solidFill>
                  <a:srgbClr val="FFFF00"/>
                </a:solidFill>
              </a:rPr>
              <a:t>Condensation</a:t>
            </a:r>
            <a:r>
              <a:rPr lang="es-ES_tradnl" b="1" dirty="0" smtClean="0">
                <a:solidFill>
                  <a:srgbClr val="FFFF00"/>
                </a:solidFill>
              </a:rPr>
              <a:t> </a:t>
            </a:r>
            <a:r>
              <a:rPr lang="es-ES_tradnl" b="1" dirty="0" err="1" smtClean="0">
                <a:solidFill>
                  <a:srgbClr val="FFFF00"/>
                </a:solidFill>
              </a:rPr>
              <a:t>effects</a:t>
            </a:r>
            <a:r>
              <a:rPr lang="es-ES_tradnl" b="1" dirty="0" smtClean="0">
                <a:solidFill>
                  <a:srgbClr val="FFFF00"/>
                </a:solidFill>
              </a:rPr>
              <a:t>: </a:t>
            </a:r>
            <a:r>
              <a:rPr lang="es-ES_tradnl" sz="2400" dirty="0" err="1" smtClean="0"/>
              <a:t>Atomic</a:t>
            </a:r>
            <a:r>
              <a:rPr lang="es-ES_tradnl" sz="2400" dirty="0" smtClean="0"/>
              <a:t> and molecular </a:t>
            </a:r>
            <a:r>
              <a:rPr lang="es-ES_tradnl" sz="2400" dirty="0" err="1" smtClean="0"/>
              <a:t>clusters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liquids</a:t>
            </a:r>
            <a:r>
              <a:rPr lang="es-ES_tradnl" sz="2400" dirty="0" smtClean="0"/>
              <a:t>, </a:t>
            </a:r>
            <a:r>
              <a:rPr lang="es-ES_tradnl" sz="2400" dirty="0" err="1" smtClean="0"/>
              <a:t>solids</a:t>
            </a:r>
            <a:r>
              <a:rPr lang="es-ES_tradnl" sz="2400" dirty="0" smtClean="0"/>
              <a:t> (IAM-SCAR)</a:t>
            </a:r>
          </a:p>
          <a:p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Low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energy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(&lt; 20 eV) </a:t>
            </a:r>
            <a:r>
              <a:rPr lang="es-ES_tradnl" dirty="0" err="1" smtClean="0">
                <a:solidFill>
                  <a:schemeClr val="accent3">
                    <a:lumMod val="50000"/>
                  </a:schemeClr>
                </a:solidFill>
              </a:rPr>
              <a:t>extension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: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R-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Matrix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procedure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(Open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University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-UK)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8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6600"/>
                </a:solidFill>
              </a:rPr>
              <a:t>Condensed matter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433560" y="1320328"/>
            <a:ext cx="1535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i="1" dirty="0" smtClean="0">
                <a:solidFill>
                  <a:srgbClr val="FFFF00"/>
                </a:solidFill>
                <a:sym typeface="Symbol"/>
              </a:rPr>
              <a:t></a:t>
            </a:r>
            <a:r>
              <a:rPr lang="es-ES" sz="3600" i="1" baseline="30000" dirty="0" err="1" smtClean="0">
                <a:solidFill>
                  <a:srgbClr val="FFFF00"/>
                </a:solidFill>
                <a:sym typeface="Symbol"/>
              </a:rPr>
              <a:t>eff</a:t>
            </a:r>
            <a:endParaRPr lang="es-ES" sz="3600" i="1" dirty="0">
              <a:solidFill>
                <a:srgbClr val="FFFF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92699" y="5852739"/>
            <a:ext cx="53056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/>
              <a:t>Corrective</a:t>
            </a:r>
            <a:r>
              <a:rPr lang="es-ES" sz="2400" dirty="0" smtClean="0"/>
              <a:t> factor:  </a:t>
            </a:r>
            <a:r>
              <a:rPr lang="en-GB" sz="2400" i="1" dirty="0" smtClean="0"/>
              <a:t>s</a:t>
            </a:r>
            <a:r>
              <a:rPr lang="en-GB" sz="2400" dirty="0" smtClean="0"/>
              <a:t>=</a:t>
            </a:r>
            <a:r>
              <a:rPr lang="en-GB" sz="2400" i="1" dirty="0" smtClean="0">
                <a:sym typeface="Symbol"/>
              </a:rPr>
              <a:t></a:t>
            </a:r>
            <a:r>
              <a:rPr lang="en-GB" sz="2400" baseline="30000" dirty="0" smtClean="0"/>
              <a:t>eff</a:t>
            </a:r>
            <a:r>
              <a:rPr lang="en-GB" sz="2400" dirty="0" smtClean="0"/>
              <a:t>/</a:t>
            </a:r>
            <a:r>
              <a:rPr lang="en-GB" sz="2400" i="1" dirty="0" smtClean="0">
                <a:sym typeface="Symbol"/>
              </a:rPr>
              <a:t></a:t>
            </a:r>
            <a:r>
              <a:rPr lang="en-GB" sz="2400" dirty="0" smtClean="0"/>
              <a:t>=[</a:t>
            </a:r>
            <a:r>
              <a:rPr lang="en-GB" sz="2400" dirty="0"/>
              <a:t>1</a:t>
            </a:r>
            <a:r>
              <a:rPr lang="en-GB" sz="2400" dirty="0" smtClean="0"/>
              <a:t>+(</a:t>
            </a:r>
            <a:r>
              <a:rPr lang="en-GB" sz="2400" i="1" dirty="0" smtClean="0">
                <a:sym typeface="Symbol"/>
              </a:rPr>
              <a:t></a:t>
            </a:r>
            <a:r>
              <a:rPr lang="en-GB" sz="2400" baseline="30000" dirty="0" smtClean="0"/>
              <a:t> </a:t>
            </a:r>
            <a:r>
              <a:rPr lang="en-GB" sz="2400" baseline="30000" dirty="0"/>
              <a:t>c</a:t>
            </a:r>
            <a:r>
              <a:rPr lang="en-GB" sz="2400" dirty="0" smtClean="0"/>
              <a:t>/</a:t>
            </a:r>
            <a:r>
              <a:rPr lang="en-GB" sz="2400" i="1" dirty="0" smtClean="0">
                <a:sym typeface="Symbol"/>
              </a:rPr>
              <a:t></a:t>
            </a:r>
            <a:r>
              <a:rPr lang="en-GB" sz="2400" dirty="0" smtClean="0"/>
              <a:t>)</a:t>
            </a:r>
            <a:r>
              <a:rPr lang="en-GB" sz="2400" i="1" baseline="30000" dirty="0"/>
              <a:t>p</a:t>
            </a:r>
            <a:r>
              <a:rPr lang="en-GB" sz="2400" dirty="0"/>
              <a:t>]</a:t>
            </a:r>
            <a:r>
              <a:rPr lang="en-GB" sz="2400" baseline="30000" dirty="0"/>
              <a:t>1/</a:t>
            </a:r>
            <a:r>
              <a:rPr lang="en-GB" sz="2400" i="1" baseline="30000" dirty="0"/>
              <a:t>p</a:t>
            </a:r>
            <a:endParaRPr lang="es-ES" sz="2400" dirty="0"/>
          </a:p>
          <a:p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6004361" y="6036867"/>
            <a:ext cx="264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P=-21</a:t>
            </a:r>
            <a:r>
              <a:rPr lang="es-ES" dirty="0" smtClean="0">
                <a:sym typeface="Symbol"/>
              </a:rPr>
              <a:t>0,5% </a:t>
            </a:r>
            <a:r>
              <a:rPr lang="es-ES" dirty="0" err="1" smtClean="0">
                <a:sym typeface="Symbol"/>
              </a:rPr>
              <a:t>convergence</a:t>
            </a:r>
            <a:endParaRPr lang="es-ES" dirty="0"/>
          </a:p>
        </p:txBody>
      </p:sp>
      <p:grpSp>
        <p:nvGrpSpPr>
          <p:cNvPr id="6" name="5 Grupo"/>
          <p:cNvGrpSpPr/>
          <p:nvPr/>
        </p:nvGrpSpPr>
        <p:grpSpPr>
          <a:xfrm>
            <a:off x="225047" y="1692804"/>
            <a:ext cx="8868846" cy="3338162"/>
            <a:chOff x="119416" y="1314766"/>
            <a:chExt cx="8868846" cy="3338162"/>
          </a:xfrm>
        </p:grpSpPr>
        <p:grpSp>
          <p:nvGrpSpPr>
            <p:cNvPr id="7" name="6 Grupo"/>
            <p:cNvGrpSpPr/>
            <p:nvPr/>
          </p:nvGrpSpPr>
          <p:grpSpPr>
            <a:xfrm>
              <a:off x="119416" y="2182833"/>
              <a:ext cx="2346835" cy="2337169"/>
              <a:chOff x="2336709" y="1522524"/>
              <a:chExt cx="4715120" cy="4646529"/>
            </a:xfrm>
          </p:grpSpPr>
          <p:pic>
            <p:nvPicPr>
              <p:cNvPr id="65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8939" y="153548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140857">
                <a:off x="4100753" y="1637172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75079">
                <a:off x="5649290" y="170080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943236">
                <a:off x="2416468" y="3266993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7359">
                <a:off x="4075196" y="3235692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96982">
                <a:off x="5556766" y="3212769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99584">
                <a:off x="2446281" y="483597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763137">
                <a:off x="4075196" y="4868673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557137">
                <a:off x="5649290" y="483597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4" name="73 Elipse"/>
              <p:cNvSpPr/>
              <p:nvPr/>
            </p:nvSpPr>
            <p:spPr>
              <a:xfrm>
                <a:off x="2336709" y="1522525"/>
                <a:ext cx="1464770" cy="1466105"/>
              </a:xfrm>
              <a:prstGeom prst="ellipse">
                <a:avLst/>
              </a:prstGeom>
              <a:solidFill>
                <a:srgbClr val="4F81BD">
                  <a:alpha val="25882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5" name="74 Elipse"/>
              <p:cNvSpPr/>
              <p:nvPr/>
            </p:nvSpPr>
            <p:spPr>
              <a:xfrm>
                <a:off x="2384050" y="3148720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6" name="75 Elipse"/>
              <p:cNvSpPr/>
              <p:nvPr/>
            </p:nvSpPr>
            <p:spPr>
              <a:xfrm>
                <a:off x="3988916" y="1522524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7" name="76 Elipse"/>
              <p:cNvSpPr/>
              <p:nvPr/>
            </p:nvSpPr>
            <p:spPr>
              <a:xfrm>
                <a:off x="5554370" y="1522525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77 Elipse"/>
              <p:cNvSpPr/>
              <p:nvPr/>
            </p:nvSpPr>
            <p:spPr>
              <a:xfrm>
                <a:off x="5554370" y="3110006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78 Elipse"/>
              <p:cNvSpPr/>
              <p:nvPr/>
            </p:nvSpPr>
            <p:spPr>
              <a:xfrm>
                <a:off x="3942035" y="3123127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79 Elipse"/>
              <p:cNvSpPr/>
              <p:nvPr/>
            </p:nvSpPr>
            <p:spPr>
              <a:xfrm>
                <a:off x="3995342" y="4678988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80 Elipse"/>
              <p:cNvSpPr/>
              <p:nvPr/>
            </p:nvSpPr>
            <p:spPr>
              <a:xfrm>
                <a:off x="5587059" y="4670821"/>
                <a:ext cx="1464770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81 Elipse"/>
              <p:cNvSpPr/>
              <p:nvPr/>
            </p:nvSpPr>
            <p:spPr>
              <a:xfrm>
                <a:off x="2444162" y="4702948"/>
                <a:ext cx="1464769" cy="1466105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8" name="7 Grupo"/>
            <p:cNvGrpSpPr/>
            <p:nvPr/>
          </p:nvGrpSpPr>
          <p:grpSpPr>
            <a:xfrm>
              <a:off x="2934389" y="2049563"/>
              <a:ext cx="2851814" cy="2552503"/>
              <a:chOff x="2104464" y="1260740"/>
              <a:chExt cx="5173332" cy="5017266"/>
            </a:xfrm>
          </p:grpSpPr>
          <p:pic>
            <p:nvPicPr>
              <p:cNvPr id="47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650" y="154942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140857">
                <a:off x="4000510" y="162993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75079">
                <a:off x="5649290" y="170080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943236">
                <a:off x="2303326" y="3201400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7359">
                <a:off x="3983547" y="3162895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96982">
                <a:off x="5556766" y="3212769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99584">
                <a:off x="2392662" y="468261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763137">
                <a:off x="3971983" y="478082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557137">
                <a:off x="5649290" y="483597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55 Elipse"/>
              <p:cNvSpPr/>
              <p:nvPr/>
            </p:nvSpPr>
            <p:spPr>
              <a:xfrm>
                <a:off x="5361092" y="1415212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56 Elipse"/>
              <p:cNvSpPr/>
              <p:nvPr/>
            </p:nvSpPr>
            <p:spPr>
              <a:xfrm>
                <a:off x="5319720" y="2895014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57 Elipse"/>
              <p:cNvSpPr/>
              <p:nvPr/>
            </p:nvSpPr>
            <p:spPr>
              <a:xfrm>
                <a:off x="5258576" y="4314018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9" name="58 Elipse"/>
              <p:cNvSpPr/>
              <p:nvPr/>
            </p:nvSpPr>
            <p:spPr>
              <a:xfrm>
                <a:off x="3786959" y="1331611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0" name="59 Elipse"/>
              <p:cNvSpPr/>
              <p:nvPr/>
            </p:nvSpPr>
            <p:spPr>
              <a:xfrm>
                <a:off x="3712312" y="2843573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1" name="60 Elipse"/>
              <p:cNvSpPr/>
              <p:nvPr/>
            </p:nvSpPr>
            <p:spPr>
              <a:xfrm>
                <a:off x="3683785" y="4386556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2" name="61 Elipse"/>
              <p:cNvSpPr/>
              <p:nvPr/>
            </p:nvSpPr>
            <p:spPr>
              <a:xfrm>
                <a:off x="2104464" y="4387486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62 Elipse"/>
              <p:cNvSpPr/>
              <p:nvPr/>
            </p:nvSpPr>
            <p:spPr>
              <a:xfrm>
                <a:off x="2104464" y="2874441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4" name="63 Elipse"/>
              <p:cNvSpPr/>
              <p:nvPr/>
            </p:nvSpPr>
            <p:spPr>
              <a:xfrm>
                <a:off x="2158452" y="1260740"/>
                <a:ext cx="1916704" cy="1890520"/>
              </a:xfrm>
              <a:prstGeom prst="ellipse">
                <a:avLst/>
              </a:prstGeom>
              <a:solidFill>
                <a:srgbClr val="4F81BD">
                  <a:alpha val="25098"/>
                </a:srgb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9" name="8 Conector recto"/>
            <p:cNvCxnSpPr/>
            <p:nvPr/>
          </p:nvCxnSpPr>
          <p:spPr>
            <a:xfrm>
              <a:off x="4043623" y="2954448"/>
              <a:ext cx="6523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9 Conector recto"/>
            <p:cNvCxnSpPr/>
            <p:nvPr/>
          </p:nvCxnSpPr>
          <p:spPr>
            <a:xfrm>
              <a:off x="4007107" y="3739134"/>
              <a:ext cx="6523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10 Conector recto"/>
            <p:cNvCxnSpPr/>
            <p:nvPr/>
          </p:nvCxnSpPr>
          <p:spPr>
            <a:xfrm>
              <a:off x="3892099" y="3056299"/>
              <a:ext cx="0" cy="570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11 Conector recto"/>
            <p:cNvCxnSpPr/>
            <p:nvPr/>
          </p:nvCxnSpPr>
          <p:spPr>
            <a:xfrm>
              <a:off x="4776119" y="3068884"/>
              <a:ext cx="0" cy="5709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/>
            <p:nvPr/>
          </p:nvCxnSpPr>
          <p:spPr>
            <a:xfrm flipV="1">
              <a:off x="3892099" y="2954449"/>
              <a:ext cx="151524" cy="11443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3 Conector recto"/>
            <p:cNvCxnSpPr/>
            <p:nvPr/>
          </p:nvCxnSpPr>
          <p:spPr>
            <a:xfrm>
              <a:off x="4673102" y="2954448"/>
              <a:ext cx="113025" cy="1354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"/>
            <p:cNvCxnSpPr/>
            <p:nvPr/>
          </p:nvCxnSpPr>
          <p:spPr>
            <a:xfrm flipH="1">
              <a:off x="4659470" y="3627218"/>
              <a:ext cx="116648" cy="1119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>
              <a:off x="3890459" y="3602899"/>
              <a:ext cx="153164" cy="1362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CuadroTexto"/>
            <p:cNvSpPr txBox="1"/>
            <p:nvPr/>
          </p:nvSpPr>
          <p:spPr>
            <a:xfrm>
              <a:off x="4717608" y="1364016"/>
              <a:ext cx="294436" cy="32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i="1" dirty="0" smtClean="0">
                  <a:sym typeface="Symbol"/>
                </a:rPr>
                <a:t></a:t>
              </a:r>
              <a:r>
                <a:rPr lang="es-ES" sz="3600" b="1" i="1" baseline="-25000" dirty="0" smtClean="0">
                  <a:sym typeface="Symbol"/>
                </a:rPr>
                <a:t>i</a:t>
              </a:r>
              <a:endParaRPr lang="es-ES" sz="3600" b="1" i="1" dirty="0"/>
            </a:p>
          </p:txBody>
        </p:sp>
        <p:sp>
          <p:nvSpPr>
            <p:cNvPr id="18" name="17 CuadroTexto"/>
            <p:cNvSpPr txBox="1"/>
            <p:nvPr/>
          </p:nvSpPr>
          <p:spPr>
            <a:xfrm>
              <a:off x="2766755" y="1361771"/>
              <a:ext cx="488770" cy="32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i="1" dirty="0" smtClean="0">
                  <a:sym typeface="Symbol"/>
                </a:rPr>
                <a:t></a:t>
              </a:r>
              <a:r>
                <a:rPr lang="es-ES" sz="3600" b="1" i="1" baseline="-25000" dirty="0" err="1" smtClean="0">
                  <a:sym typeface="Symbol"/>
                </a:rPr>
                <a:t>i</a:t>
              </a:r>
              <a:r>
                <a:rPr lang="es-ES" sz="3600" b="1" i="1" baseline="30000" dirty="0" err="1" smtClean="0">
                  <a:sym typeface="Symbol"/>
                </a:rPr>
                <a:t>eff</a:t>
              </a:r>
              <a:endParaRPr lang="es-ES" sz="3600" b="1" i="1" dirty="0"/>
            </a:p>
          </p:txBody>
        </p:sp>
        <p:cxnSp>
          <p:nvCxnSpPr>
            <p:cNvPr id="19" name="18 Conector recto de flecha"/>
            <p:cNvCxnSpPr/>
            <p:nvPr/>
          </p:nvCxnSpPr>
          <p:spPr>
            <a:xfrm>
              <a:off x="5143431" y="1974839"/>
              <a:ext cx="228956" cy="3593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 de flecha"/>
            <p:cNvCxnSpPr/>
            <p:nvPr/>
          </p:nvCxnSpPr>
          <p:spPr>
            <a:xfrm>
              <a:off x="3290511" y="1853430"/>
              <a:ext cx="817389" cy="13085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20 Arco"/>
            <p:cNvSpPr/>
            <p:nvPr/>
          </p:nvSpPr>
          <p:spPr>
            <a:xfrm>
              <a:off x="3123020" y="2049563"/>
              <a:ext cx="576186" cy="10330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21 Acorde"/>
            <p:cNvSpPr/>
            <p:nvPr/>
          </p:nvSpPr>
          <p:spPr>
            <a:xfrm>
              <a:off x="3846690" y="2223069"/>
              <a:ext cx="589824" cy="663485"/>
            </a:xfrm>
            <a:prstGeom prst="chord">
              <a:avLst>
                <a:gd name="adj1" fmla="val 7835551"/>
                <a:gd name="adj2" fmla="val 139120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22 Acorde"/>
            <p:cNvSpPr/>
            <p:nvPr/>
          </p:nvSpPr>
          <p:spPr>
            <a:xfrm rot="10800000">
              <a:off x="3430915" y="2211486"/>
              <a:ext cx="589824" cy="663485"/>
            </a:xfrm>
            <a:prstGeom prst="chord">
              <a:avLst>
                <a:gd name="adj1" fmla="val 7835551"/>
                <a:gd name="adj2" fmla="val 13912069"/>
              </a:avLst>
            </a:prstGeom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3732528" y="1323737"/>
              <a:ext cx="340386" cy="328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600" b="1" i="1" dirty="0" smtClean="0">
                  <a:sym typeface="Symbol"/>
                </a:rPr>
                <a:t></a:t>
              </a:r>
              <a:r>
                <a:rPr lang="es-ES" sz="3600" b="1" i="1" baseline="-25000" dirty="0" err="1" smtClean="0">
                  <a:sym typeface="Symbol"/>
                </a:rPr>
                <a:t>ij</a:t>
              </a:r>
              <a:endParaRPr lang="es-ES" sz="3600" b="1" i="1" dirty="0"/>
            </a:p>
          </p:txBody>
        </p:sp>
        <p:cxnSp>
          <p:nvCxnSpPr>
            <p:cNvPr id="25" name="24 Conector recto de flecha"/>
            <p:cNvCxnSpPr>
              <a:endCxn id="23" idx="2"/>
            </p:cNvCxnSpPr>
            <p:nvPr/>
          </p:nvCxnSpPr>
          <p:spPr>
            <a:xfrm flipH="1">
              <a:off x="3925763" y="1974839"/>
              <a:ext cx="81344" cy="5732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25 Grupo"/>
            <p:cNvGrpSpPr/>
            <p:nvPr/>
          </p:nvGrpSpPr>
          <p:grpSpPr>
            <a:xfrm>
              <a:off x="6064755" y="1314766"/>
              <a:ext cx="2923507" cy="3338162"/>
              <a:chOff x="1691680" y="-359662"/>
              <a:chExt cx="5504894" cy="6387307"/>
            </a:xfrm>
          </p:grpSpPr>
          <p:pic>
            <p:nvPicPr>
              <p:cNvPr id="27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1851" y="1346849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140857">
                <a:off x="3780456" y="1346849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75079">
                <a:off x="5670584" y="1408174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943236">
                <a:off x="1971852" y="2928765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127359">
                <a:off x="3762911" y="2970286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996982">
                <a:off x="5486667" y="2962530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299584">
                <a:off x="1942038" y="4561222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763137">
                <a:off x="3825756" y="4619437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5" descr="http://plahutab.edublogs.org/files/2011/01/698px-Water_molecule_3D_svg-1n5jpyj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557137">
                <a:off x="5685986" y="4628772"/>
                <a:ext cx="1340309" cy="11521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35 Rectángulo redondeado"/>
              <p:cNvSpPr/>
              <p:nvPr/>
            </p:nvSpPr>
            <p:spPr>
              <a:xfrm>
                <a:off x="1691680" y="1171172"/>
                <a:ext cx="5504894" cy="4856473"/>
              </a:xfrm>
              <a:prstGeom prst="roundRect">
                <a:avLst/>
              </a:prstGeom>
              <a:solidFill>
                <a:srgbClr val="4F81BD">
                  <a:alpha val="25098"/>
                </a:srgb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37" name="36 Conector recto"/>
              <p:cNvCxnSpPr/>
              <p:nvPr/>
            </p:nvCxnSpPr>
            <p:spPr>
              <a:xfrm>
                <a:off x="1691680" y="2663691"/>
                <a:ext cx="5504894" cy="59050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37 Conector recto"/>
              <p:cNvCxnSpPr/>
              <p:nvPr/>
            </p:nvCxnSpPr>
            <p:spPr>
              <a:xfrm>
                <a:off x="1691680" y="4297363"/>
                <a:ext cx="5504894" cy="57084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38 Conector recto"/>
              <p:cNvCxnSpPr/>
              <p:nvPr/>
            </p:nvCxnSpPr>
            <p:spPr>
              <a:xfrm>
                <a:off x="3495017" y="1171172"/>
                <a:ext cx="0" cy="4856473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39 Conector recto"/>
              <p:cNvCxnSpPr/>
              <p:nvPr/>
            </p:nvCxnSpPr>
            <p:spPr>
              <a:xfrm>
                <a:off x="5374303" y="1171172"/>
                <a:ext cx="0" cy="4856473"/>
              </a:xfrm>
              <a:prstGeom prst="line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40 Conector recto"/>
              <p:cNvCxnSpPr/>
              <p:nvPr/>
            </p:nvCxnSpPr>
            <p:spPr>
              <a:xfrm>
                <a:off x="3495017" y="2663691"/>
                <a:ext cx="1879286" cy="2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41 Conector recto"/>
              <p:cNvCxnSpPr/>
              <p:nvPr/>
            </p:nvCxnSpPr>
            <p:spPr>
              <a:xfrm>
                <a:off x="3447721" y="4285479"/>
                <a:ext cx="1879286" cy="2952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42 Conector recto"/>
              <p:cNvCxnSpPr/>
              <p:nvPr/>
            </p:nvCxnSpPr>
            <p:spPr>
              <a:xfrm>
                <a:off x="3495017" y="2678453"/>
                <a:ext cx="0" cy="16217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43 Conector recto"/>
              <p:cNvCxnSpPr/>
              <p:nvPr/>
            </p:nvCxnSpPr>
            <p:spPr>
              <a:xfrm>
                <a:off x="5349832" y="2663691"/>
                <a:ext cx="0" cy="16217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44 CuadroTexto"/>
              <p:cNvSpPr txBox="1"/>
              <p:nvPr/>
            </p:nvSpPr>
            <p:spPr>
              <a:xfrm>
                <a:off x="3000707" y="-359662"/>
                <a:ext cx="694421" cy="646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600" b="1" i="1" dirty="0" smtClean="0">
                    <a:sym typeface="Symbol"/>
                  </a:rPr>
                  <a:t> </a:t>
                </a:r>
                <a:r>
                  <a:rPr lang="es-ES" sz="3600" b="1" i="1" baseline="30000" dirty="0" smtClean="0">
                    <a:sym typeface="Symbol"/>
                  </a:rPr>
                  <a:t>c</a:t>
                </a:r>
                <a:endParaRPr lang="es-ES" sz="3600" b="1" i="1" baseline="30000" dirty="0"/>
              </a:p>
            </p:txBody>
          </p:sp>
          <p:cxnSp>
            <p:nvCxnSpPr>
              <p:cNvPr id="46" name="45 Conector recto de flecha"/>
              <p:cNvCxnSpPr/>
              <p:nvPr/>
            </p:nvCxnSpPr>
            <p:spPr>
              <a:xfrm>
                <a:off x="3872332" y="903335"/>
                <a:ext cx="0" cy="218944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82 CuadroTexto"/>
          <p:cNvSpPr txBox="1"/>
          <p:nvPr/>
        </p:nvSpPr>
        <p:spPr>
          <a:xfrm>
            <a:off x="923126" y="5214391"/>
            <a:ext cx="7795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FF00"/>
                </a:solidFill>
              </a:rPr>
              <a:t>High      </a:t>
            </a:r>
            <a:r>
              <a:rPr lang="es-ES" sz="2400" dirty="0" smtClean="0">
                <a:solidFill>
                  <a:srgbClr val="FFFF00"/>
                </a:solidFill>
                <a:sym typeface="Symbol"/>
              </a:rPr>
              <a:t></a:t>
            </a:r>
            <a:r>
              <a:rPr lang="es-ES" sz="2400" dirty="0" smtClean="0">
                <a:solidFill>
                  <a:srgbClr val="FFFF00"/>
                </a:solidFill>
              </a:rPr>
              <a:t>                  </a:t>
            </a:r>
            <a:r>
              <a:rPr lang="es-ES" sz="2400" dirty="0" err="1" smtClean="0">
                <a:solidFill>
                  <a:srgbClr val="FFFF00"/>
                </a:solidFill>
              </a:rPr>
              <a:t>Intermediate</a:t>
            </a:r>
            <a:r>
              <a:rPr lang="es-ES" sz="2400" dirty="0" smtClean="0">
                <a:solidFill>
                  <a:srgbClr val="FFFF00"/>
                </a:solidFill>
              </a:rPr>
              <a:t>     </a:t>
            </a:r>
            <a:r>
              <a:rPr lang="es-ES" sz="2400" dirty="0" smtClean="0">
                <a:solidFill>
                  <a:srgbClr val="FFFF00"/>
                </a:solidFill>
                <a:sym typeface="Symbol"/>
              </a:rPr>
              <a:t></a:t>
            </a:r>
            <a:r>
              <a:rPr lang="es-ES" sz="2400" dirty="0" smtClean="0">
                <a:solidFill>
                  <a:srgbClr val="FFFF00"/>
                </a:solidFill>
              </a:rPr>
              <a:t>                 </a:t>
            </a:r>
            <a:r>
              <a:rPr lang="es-ES" sz="2400" dirty="0" err="1" smtClean="0">
                <a:solidFill>
                  <a:srgbClr val="FFFF00"/>
                </a:solidFill>
              </a:rPr>
              <a:t>Low</a:t>
            </a:r>
            <a:r>
              <a:rPr lang="es-ES" sz="2400" dirty="0" smtClean="0">
                <a:solidFill>
                  <a:srgbClr val="FFFF00"/>
                </a:solidFill>
              </a:rPr>
              <a:t> </a:t>
            </a:r>
            <a:r>
              <a:rPr lang="es-ES" sz="2400" dirty="0" err="1" smtClean="0">
                <a:solidFill>
                  <a:srgbClr val="FFFF00"/>
                </a:solidFill>
              </a:rPr>
              <a:t>Energy</a:t>
            </a:r>
            <a:r>
              <a:rPr lang="es-ES" sz="2400" dirty="0" smtClean="0">
                <a:solidFill>
                  <a:srgbClr val="FFFF00"/>
                </a:solidFill>
              </a:rPr>
              <a:t> </a:t>
            </a:r>
            <a:endParaRPr lang="es-E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0" y="21499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</a:pPr>
            <a:r>
              <a:rPr lang="es-ES_tradnl" sz="4800" b="1" dirty="0" err="1" smtClean="0">
                <a:solidFill>
                  <a:srgbClr val="FF6600"/>
                </a:solidFill>
              </a:rPr>
              <a:t>Calculations</a:t>
            </a:r>
            <a:r>
              <a:rPr lang="es-ES_tradnl" sz="4800" b="1" dirty="0" smtClean="0">
                <a:solidFill>
                  <a:srgbClr val="FF6600"/>
                </a:solidFill>
              </a:rPr>
              <a:t> </a:t>
            </a:r>
            <a:r>
              <a:rPr lang="es-ES_tradnl" b="1" dirty="0" smtClean="0">
                <a:solidFill>
                  <a:srgbClr val="FF6600"/>
                </a:solidFill>
              </a:rPr>
              <a:t>                                       </a:t>
            </a:r>
            <a:r>
              <a:rPr lang="es-ES_tradnl" sz="2300" dirty="0" err="1" smtClean="0">
                <a:solidFill>
                  <a:srgbClr val="FF6600"/>
                </a:solidFill>
              </a:rPr>
              <a:t>Electron</a:t>
            </a:r>
            <a:r>
              <a:rPr lang="es-ES_tradnl" sz="2300" dirty="0" smtClean="0">
                <a:solidFill>
                  <a:srgbClr val="FF6600"/>
                </a:solidFill>
              </a:rPr>
              <a:t> and </a:t>
            </a:r>
            <a:r>
              <a:rPr lang="es-ES_tradnl" sz="2300" dirty="0" err="1" smtClean="0">
                <a:solidFill>
                  <a:srgbClr val="FF6600"/>
                </a:solidFill>
              </a:rPr>
              <a:t>positron</a:t>
            </a:r>
            <a:r>
              <a:rPr lang="es-ES_tradnl" sz="2300" dirty="0" smtClean="0">
                <a:solidFill>
                  <a:srgbClr val="FF6600"/>
                </a:solidFill>
              </a:rPr>
              <a:t> </a:t>
            </a:r>
            <a:r>
              <a:rPr lang="es-ES_tradnl" sz="2300" dirty="0" err="1" smtClean="0">
                <a:solidFill>
                  <a:srgbClr val="FF6600"/>
                </a:solidFill>
              </a:rPr>
              <a:t>scattering</a:t>
            </a:r>
            <a:r>
              <a:rPr lang="es-ES_tradnl" sz="2300" dirty="0" smtClean="0">
                <a:solidFill>
                  <a:srgbClr val="FF6600"/>
                </a:solidFill>
              </a:rPr>
              <a:t> in molecular and </a:t>
            </a:r>
            <a:r>
              <a:rPr lang="es-ES_tradnl" sz="2300" dirty="0" err="1" smtClean="0">
                <a:solidFill>
                  <a:srgbClr val="FF6600"/>
                </a:solidFill>
              </a:rPr>
              <a:t>condensed</a:t>
            </a:r>
            <a:r>
              <a:rPr lang="es-ES_tradnl" sz="2300" dirty="0" smtClean="0">
                <a:solidFill>
                  <a:srgbClr val="FF6600"/>
                </a:solidFill>
              </a:rPr>
              <a:t> media </a:t>
            </a:r>
            <a:endParaRPr lang="es-ES" sz="2300" dirty="0" smtClean="0">
              <a:solidFill>
                <a:srgbClr val="A50021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725046" y="1412776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Atoms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potential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representation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es-ES_tradnl" dirty="0" smtClean="0">
                <a:solidFill>
                  <a:schemeClr val="accent3">
                    <a:lumMod val="50000"/>
                  </a:schemeClr>
                </a:solidFill>
              </a:rPr>
              <a:t>     </a:t>
            </a:r>
          </a:p>
          <a:p>
            <a:endParaRPr lang="es-ES_tradnl" sz="12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Molecules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</a:t>
            </a:r>
            <a:endParaRPr lang="es-ES_tradnl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Independent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atom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model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(IAM),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Aditivity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rule (AR)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with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screening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corrections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(SCAR) and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interference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terms</a:t>
            </a:r>
            <a:endParaRPr lang="es-ES_tradnl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lvl="1"/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Additional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dipole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rotational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b="1" dirty="0" err="1" smtClean="0">
                <a:solidFill>
                  <a:schemeClr val="accent3">
                    <a:lumMod val="50000"/>
                  </a:schemeClr>
                </a:solidFill>
              </a:rPr>
              <a:t>excitations</a:t>
            </a:r>
            <a:r>
              <a:rPr lang="es-ES_tradnl" sz="2400" b="1" dirty="0" smtClean="0">
                <a:solidFill>
                  <a:schemeClr val="accent3">
                    <a:lumMod val="50000"/>
                  </a:schemeClr>
                </a:solidFill>
              </a:rPr>
              <a:t>  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(FBA)</a:t>
            </a:r>
          </a:p>
          <a:p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Condensation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s-ES_tradnl" b="1" dirty="0" err="1" smtClean="0">
                <a:solidFill>
                  <a:schemeClr val="accent3">
                    <a:lumMod val="50000"/>
                  </a:schemeClr>
                </a:solidFill>
              </a:rPr>
              <a:t>effects</a:t>
            </a:r>
            <a:r>
              <a:rPr lang="es-ES_tradnl" b="1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Atomic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and molecular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clusters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liquids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s-ES_tradnl" sz="2400" dirty="0" err="1" smtClean="0">
                <a:solidFill>
                  <a:schemeClr val="accent3">
                    <a:lumMod val="50000"/>
                  </a:schemeClr>
                </a:solidFill>
              </a:rPr>
              <a:t>solids</a:t>
            </a:r>
            <a:r>
              <a:rPr lang="es-ES_tradnl" sz="2400" dirty="0" smtClean="0">
                <a:solidFill>
                  <a:schemeClr val="accent3">
                    <a:lumMod val="50000"/>
                  </a:schemeClr>
                </a:solidFill>
              </a:rPr>
              <a:t> (IAM-SCAR)</a:t>
            </a:r>
          </a:p>
          <a:p>
            <a:r>
              <a:rPr lang="es-ES_tradnl" b="1" dirty="0" err="1" smtClean="0">
                <a:solidFill>
                  <a:srgbClr val="FFFF00"/>
                </a:solidFill>
              </a:rPr>
              <a:t>Low</a:t>
            </a:r>
            <a:r>
              <a:rPr lang="es-ES_tradnl" b="1" dirty="0" smtClean="0">
                <a:solidFill>
                  <a:srgbClr val="FFFF00"/>
                </a:solidFill>
              </a:rPr>
              <a:t> </a:t>
            </a:r>
            <a:r>
              <a:rPr lang="es-ES_tradnl" b="1" dirty="0" err="1" smtClean="0">
                <a:solidFill>
                  <a:srgbClr val="FFFF00"/>
                </a:solidFill>
              </a:rPr>
              <a:t>energy</a:t>
            </a:r>
            <a:r>
              <a:rPr lang="es-ES_tradnl" b="1" dirty="0" smtClean="0">
                <a:solidFill>
                  <a:srgbClr val="FFFF00"/>
                </a:solidFill>
              </a:rPr>
              <a:t> (&lt; 20 eV) </a:t>
            </a:r>
            <a:r>
              <a:rPr lang="es-ES_tradnl" b="1" dirty="0" err="1" smtClean="0">
                <a:solidFill>
                  <a:srgbClr val="FFFF00"/>
                </a:solidFill>
              </a:rPr>
              <a:t>extension</a:t>
            </a:r>
            <a:r>
              <a:rPr lang="es-ES_tradnl" b="1" dirty="0" smtClean="0">
                <a:solidFill>
                  <a:srgbClr val="FFFF00"/>
                </a:solidFill>
              </a:rPr>
              <a:t> : </a:t>
            </a:r>
            <a:r>
              <a:rPr lang="es-ES_tradnl" sz="2400" dirty="0" smtClean="0"/>
              <a:t>R-</a:t>
            </a:r>
            <a:r>
              <a:rPr lang="es-ES_tradnl" sz="2400" dirty="0" err="1" smtClean="0"/>
              <a:t>Matrix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procedure</a:t>
            </a:r>
            <a:r>
              <a:rPr lang="es-ES_tradnl" sz="2400" dirty="0" smtClean="0"/>
              <a:t> (Open </a:t>
            </a:r>
            <a:r>
              <a:rPr lang="es-ES_tradnl" sz="2400" dirty="0" err="1" smtClean="0"/>
              <a:t>University</a:t>
            </a:r>
            <a:r>
              <a:rPr lang="es-ES_tradnl" sz="2400" dirty="0" smtClean="0"/>
              <a:t>-UK)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98517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611559" y="2754637"/>
            <a:ext cx="2555776" cy="3051688"/>
            <a:chOff x="500034" y="2928934"/>
            <a:chExt cx="2967729" cy="3429024"/>
          </a:xfrm>
        </p:grpSpPr>
        <p:pic>
          <p:nvPicPr>
            <p:cNvPr id="3" name="Picture 4" descr="http://upload.wikimedia.org/wikipedia/commons/thumb/0/07/Water_molecule.svg/500px-Water_molecule.svg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0034" y="3714752"/>
              <a:ext cx="2967729" cy="2136765"/>
            </a:xfrm>
            <a:prstGeom prst="rect">
              <a:avLst/>
            </a:prstGeom>
            <a:noFill/>
          </p:spPr>
        </p:pic>
        <p:cxnSp>
          <p:nvCxnSpPr>
            <p:cNvPr id="4" name="3 Conector recto"/>
            <p:cNvCxnSpPr/>
            <p:nvPr/>
          </p:nvCxnSpPr>
          <p:spPr>
            <a:xfrm rot="16200000" flipH="1">
              <a:off x="1285852" y="3357562"/>
              <a:ext cx="1000132" cy="1428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4 Conector recto"/>
            <p:cNvCxnSpPr/>
            <p:nvPr/>
          </p:nvCxnSpPr>
          <p:spPr>
            <a:xfrm rot="16200000" flipH="1">
              <a:off x="1785918" y="5929330"/>
              <a:ext cx="714380" cy="14287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5 Flecha curvada hacia la derecha"/>
            <p:cNvSpPr/>
            <p:nvPr/>
          </p:nvSpPr>
          <p:spPr>
            <a:xfrm rot="20748244">
              <a:off x="1393453" y="3127675"/>
              <a:ext cx="500066" cy="35719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6938">
            <a:off x="2771800" y="800050"/>
            <a:ext cx="2923859" cy="26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7 Grupo"/>
          <p:cNvGrpSpPr/>
          <p:nvPr/>
        </p:nvGrpSpPr>
        <p:grpSpPr>
          <a:xfrm>
            <a:off x="5796136" y="2206630"/>
            <a:ext cx="2923507" cy="2538111"/>
            <a:chOff x="6064755" y="2114817"/>
            <a:chExt cx="2923507" cy="2538111"/>
          </a:xfrm>
        </p:grpSpPr>
        <p:pic>
          <p:nvPicPr>
            <p:cNvPr id="9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547" y="2206630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40857">
              <a:off x="7174050" y="2206630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5079">
              <a:off x="8177848" y="2238680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943236">
              <a:off x="6219210" y="3028510"/>
              <a:ext cx="700478" cy="611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27359">
              <a:off x="7170395" y="3050210"/>
              <a:ext cx="700478" cy="611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96982">
              <a:off x="8080175" y="3051024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99584">
              <a:off x="6197714" y="3886540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63137">
              <a:off x="7198108" y="3916964"/>
              <a:ext cx="711803" cy="602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http://plahutab.edublogs.org/files/2011/01/698px-Water_molecule_3D_svg-1n5jpyj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557137">
              <a:off x="8191690" y="3916975"/>
              <a:ext cx="700478" cy="611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17 Rectángulo redondeado"/>
            <p:cNvSpPr/>
            <p:nvPr/>
          </p:nvSpPr>
          <p:spPr>
            <a:xfrm>
              <a:off x="6064755" y="2114817"/>
              <a:ext cx="2923507" cy="2538111"/>
            </a:xfrm>
            <a:prstGeom prst="roundRect">
              <a:avLst/>
            </a:prstGeom>
            <a:solidFill>
              <a:srgbClr val="4F81BD">
                <a:alpha val="25098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18 Conector recto"/>
            <p:cNvCxnSpPr/>
            <p:nvPr/>
          </p:nvCxnSpPr>
          <p:spPr>
            <a:xfrm>
              <a:off x="6064755" y="2894844"/>
              <a:ext cx="2923507" cy="3086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19 Conector recto"/>
            <p:cNvCxnSpPr/>
            <p:nvPr/>
          </p:nvCxnSpPr>
          <p:spPr>
            <a:xfrm>
              <a:off x="6064755" y="3748641"/>
              <a:ext cx="2923507" cy="2983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"/>
            <p:cNvCxnSpPr/>
            <p:nvPr/>
          </p:nvCxnSpPr>
          <p:spPr>
            <a:xfrm>
              <a:off x="7022461" y="2114817"/>
              <a:ext cx="0" cy="253811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21 Conector recto"/>
            <p:cNvCxnSpPr/>
            <p:nvPr/>
          </p:nvCxnSpPr>
          <p:spPr>
            <a:xfrm>
              <a:off x="8020501" y="2114817"/>
              <a:ext cx="0" cy="253811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22 Conector recto"/>
            <p:cNvCxnSpPr/>
            <p:nvPr/>
          </p:nvCxnSpPr>
          <p:spPr>
            <a:xfrm>
              <a:off x="7022461" y="2894844"/>
              <a:ext cx="998040" cy="15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"/>
            <p:cNvCxnSpPr/>
            <p:nvPr/>
          </p:nvCxnSpPr>
          <p:spPr>
            <a:xfrm>
              <a:off x="6997343" y="3742430"/>
              <a:ext cx="998040" cy="154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24 Conector recto"/>
            <p:cNvCxnSpPr/>
            <p:nvPr/>
          </p:nvCxnSpPr>
          <p:spPr>
            <a:xfrm>
              <a:off x="7022461" y="2902559"/>
              <a:ext cx="0" cy="8475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25 Conector recto"/>
            <p:cNvCxnSpPr/>
            <p:nvPr/>
          </p:nvCxnSpPr>
          <p:spPr>
            <a:xfrm>
              <a:off x="8007505" y="2894844"/>
              <a:ext cx="0" cy="84758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26 Conector recto"/>
          <p:cNvCxnSpPr/>
          <p:nvPr/>
        </p:nvCxnSpPr>
        <p:spPr>
          <a:xfrm flipV="1">
            <a:off x="5536154" y="4210879"/>
            <a:ext cx="1424020" cy="159544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/>
          <p:cNvCxnSpPr/>
          <p:nvPr/>
        </p:nvCxnSpPr>
        <p:spPr>
          <a:xfrm flipV="1">
            <a:off x="6960174" y="3618607"/>
            <a:ext cx="848418" cy="6069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/>
          <p:cNvCxnSpPr/>
          <p:nvPr/>
        </p:nvCxnSpPr>
        <p:spPr>
          <a:xfrm flipV="1">
            <a:off x="6910145" y="3618607"/>
            <a:ext cx="50029" cy="60699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Conector recto"/>
          <p:cNvCxnSpPr/>
          <p:nvPr/>
        </p:nvCxnSpPr>
        <p:spPr>
          <a:xfrm flipH="1" flipV="1">
            <a:off x="6656731" y="3268213"/>
            <a:ext cx="286471" cy="35039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 flipV="1">
            <a:off x="6960174" y="3003147"/>
            <a:ext cx="194936" cy="61546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"/>
          <p:cNvCxnSpPr/>
          <p:nvPr/>
        </p:nvCxnSpPr>
        <p:spPr>
          <a:xfrm flipV="1">
            <a:off x="7773786" y="1860835"/>
            <a:ext cx="307067" cy="1781464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7796240" y="3653935"/>
            <a:ext cx="868835" cy="14956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 flipH="1" flipV="1">
            <a:off x="7524328" y="2492896"/>
            <a:ext cx="350522" cy="13866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Flecha derecha"/>
          <p:cNvSpPr/>
          <p:nvPr/>
        </p:nvSpPr>
        <p:spPr>
          <a:xfrm rot="18162707" flipV="1">
            <a:off x="2434044" y="3092528"/>
            <a:ext cx="1173060" cy="33032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35 Flecha derecha"/>
          <p:cNvSpPr/>
          <p:nvPr/>
        </p:nvSpPr>
        <p:spPr>
          <a:xfrm rot="1065422">
            <a:off x="4931243" y="1516481"/>
            <a:ext cx="1512168" cy="31172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36 CuadroTexto"/>
          <p:cNvSpPr txBox="1"/>
          <p:nvPr/>
        </p:nvSpPr>
        <p:spPr>
          <a:xfrm>
            <a:off x="5041267" y="5874864"/>
            <a:ext cx="171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e</a:t>
            </a:r>
            <a:r>
              <a:rPr lang="es-ES" sz="2400" baseline="30000" dirty="0" smtClean="0"/>
              <a:t>- </a:t>
            </a:r>
            <a:r>
              <a:rPr lang="es-ES" sz="2400" dirty="0" smtClean="0"/>
              <a:t>, e</a:t>
            </a:r>
            <a:r>
              <a:rPr lang="es-ES" sz="2400" baseline="30000" dirty="0" smtClean="0"/>
              <a:t>+</a:t>
            </a:r>
            <a:r>
              <a:rPr lang="es-ES" sz="2400" dirty="0" smtClean="0"/>
              <a:t> -</a:t>
            </a:r>
            <a:r>
              <a:rPr lang="es-ES" sz="2400" dirty="0" err="1" smtClean="0"/>
              <a:t>track</a:t>
            </a:r>
            <a:r>
              <a:rPr lang="es-ES" sz="2400" dirty="0" smtClean="0"/>
              <a:t> </a:t>
            </a:r>
            <a:endParaRPr lang="es-ES" sz="2400" dirty="0"/>
          </a:p>
        </p:txBody>
      </p:sp>
      <p:sp>
        <p:nvSpPr>
          <p:cNvPr id="38" name="37 CuadroTexto"/>
          <p:cNvSpPr txBox="1"/>
          <p:nvPr/>
        </p:nvSpPr>
        <p:spPr>
          <a:xfrm>
            <a:off x="971601" y="5874864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H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O </a:t>
            </a:r>
            <a:r>
              <a:rPr lang="es-ES" sz="2400" dirty="0" err="1" smtClean="0"/>
              <a:t>molecule</a:t>
            </a:r>
            <a:endParaRPr lang="es-ES" sz="2400" dirty="0"/>
          </a:p>
        </p:txBody>
      </p:sp>
      <p:sp>
        <p:nvSpPr>
          <p:cNvPr id="39" name="38 CuadroTexto"/>
          <p:cNvSpPr txBox="1"/>
          <p:nvPr/>
        </p:nvSpPr>
        <p:spPr>
          <a:xfrm>
            <a:off x="3393314" y="671378"/>
            <a:ext cx="255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(H</a:t>
            </a:r>
            <a:r>
              <a:rPr lang="es-ES" sz="2400" baseline="-25000" dirty="0" smtClean="0"/>
              <a:t>2</a:t>
            </a:r>
            <a:r>
              <a:rPr lang="es-ES" sz="2400" dirty="0" smtClean="0"/>
              <a:t>O)</a:t>
            </a:r>
            <a:r>
              <a:rPr lang="es-ES" sz="2400" baseline="-25000" dirty="0" smtClean="0"/>
              <a:t>3</a:t>
            </a:r>
            <a:r>
              <a:rPr lang="es-ES" sz="2400" dirty="0" smtClean="0"/>
              <a:t> </a:t>
            </a:r>
            <a:r>
              <a:rPr lang="es-ES" sz="2400" dirty="0" err="1" smtClean="0"/>
              <a:t>cluster</a:t>
            </a:r>
            <a:endParaRPr lang="es-ES" sz="2400" dirty="0"/>
          </a:p>
        </p:txBody>
      </p:sp>
      <p:sp>
        <p:nvSpPr>
          <p:cNvPr id="40" name="39 CuadroTexto"/>
          <p:cNvSpPr txBox="1"/>
          <p:nvPr/>
        </p:nvSpPr>
        <p:spPr>
          <a:xfrm>
            <a:off x="6429753" y="1392535"/>
            <a:ext cx="1843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Liquid</a:t>
            </a:r>
            <a:r>
              <a:rPr lang="es-ES" sz="2400" dirty="0" smtClean="0"/>
              <a:t> </a:t>
            </a:r>
            <a:r>
              <a:rPr lang="es-ES" sz="2400" dirty="0" err="1" smtClean="0"/>
              <a:t>water</a:t>
            </a:r>
            <a:endParaRPr lang="es-ES" sz="2400" dirty="0"/>
          </a:p>
        </p:txBody>
      </p:sp>
      <p:sp>
        <p:nvSpPr>
          <p:cNvPr id="41" name="40 CuadroTexto"/>
          <p:cNvSpPr txBox="1"/>
          <p:nvPr/>
        </p:nvSpPr>
        <p:spPr>
          <a:xfrm>
            <a:off x="611559" y="348212"/>
            <a:ext cx="299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FF6600"/>
                </a:solidFill>
              </a:rPr>
              <a:t>IAM-SCAR</a:t>
            </a:r>
          </a:p>
          <a:p>
            <a:r>
              <a:rPr lang="es-ES" sz="3600" b="1" dirty="0" err="1" smtClean="0">
                <a:solidFill>
                  <a:srgbClr val="FF6600"/>
                </a:solidFill>
              </a:rPr>
              <a:t>water</a:t>
            </a:r>
            <a:endParaRPr lang="es-ES" sz="36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98905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rgbClr val="FF6600"/>
                </a:solidFill>
              </a:rPr>
              <a:t>Low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energy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particle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interaction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examples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FF00"/>
                </a:solidFill>
              </a:rPr>
              <a:t>High energy photon radiotherapy</a:t>
            </a: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PET scanning for medical diagnostics</a:t>
            </a:r>
          </a:p>
          <a:p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Hadrontherapy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Indirect damage by electron transfer from secondary species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532114" y="260648"/>
            <a:ext cx="8229600" cy="237626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 smtClean="0">
                <a:solidFill>
                  <a:srgbClr val="FF6600"/>
                </a:solidFill>
              </a:rPr>
              <a:t>EXAMPLE:</a:t>
            </a:r>
          </a:p>
          <a:p>
            <a:r>
              <a:rPr lang="es-ES" sz="4800" dirty="0" err="1" smtClean="0">
                <a:solidFill>
                  <a:srgbClr val="FF6600"/>
                </a:solidFill>
              </a:rPr>
              <a:t>Low</a:t>
            </a:r>
            <a:r>
              <a:rPr lang="es-ES" sz="4800" dirty="0" smtClean="0">
                <a:solidFill>
                  <a:srgbClr val="FF6600"/>
                </a:solidFill>
              </a:rPr>
              <a:t> </a:t>
            </a:r>
            <a:r>
              <a:rPr lang="es-ES" sz="4800" dirty="0" err="1" smtClean="0">
                <a:solidFill>
                  <a:srgbClr val="FF6600"/>
                </a:solidFill>
              </a:rPr>
              <a:t>Energy</a:t>
            </a:r>
            <a:r>
              <a:rPr lang="es-ES" sz="4800" dirty="0" smtClean="0">
                <a:solidFill>
                  <a:srgbClr val="FF6600"/>
                </a:solidFill>
              </a:rPr>
              <a:t> </a:t>
            </a:r>
            <a:r>
              <a:rPr lang="es-ES" sz="4800" dirty="0" err="1" smtClean="0">
                <a:solidFill>
                  <a:srgbClr val="FF6600"/>
                </a:solidFill>
              </a:rPr>
              <a:t>Particle</a:t>
            </a:r>
            <a:r>
              <a:rPr lang="es-ES" sz="4800" dirty="0" smtClean="0">
                <a:solidFill>
                  <a:srgbClr val="FF6600"/>
                </a:solidFill>
              </a:rPr>
              <a:t> </a:t>
            </a:r>
            <a:r>
              <a:rPr lang="es-ES" sz="4800" dirty="0" err="1" smtClean="0">
                <a:solidFill>
                  <a:srgbClr val="FF6600"/>
                </a:solidFill>
              </a:rPr>
              <a:t>Track</a:t>
            </a:r>
            <a:r>
              <a:rPr lang="es-ES" sz="4800" dirty="0" smtClean="0">
                <a:solidFill>
                  <a:srgbClr val="FF6600"/>
                </a:solidFill>
              </a:rPr>
              <a:t> </a:t>
            </a:r>
            <a:r>
              <a:rPr lang="es-ES" sz="4800" dirty="0" err="1" smtClean="0">
                <a:solidFill>
                  <a:srgbClr val="FF6600"/>
                </a:solidFill>
              </a:rPr>
              <a:t>Simulation</a:t>
            </a:r>
            <a:r>
              <a:rPr lang="es-ES" sz="4800" dirty="0" smtClean="0">
                <a:solidFill>
                  <a:srgbClr val="FF6600"/>
                </a:solidFill>
              </a:rPr>
              <a:t> (LEPTS) </a:t>
            </a:r>
          </a:p>
          <a:p>
            <a:r>
              <a:rPr lang="es-ES" sz="4000" dirty="0" smtClean="0">
                <a:solidFill>
                  <a:srgbClr val="FFFF00"/>
                </a:solidFill>
              </a:rPr>
              <a:t>10 </a:t>
            </a:r>
            <a:r>
              <a:rPr lang="es-ES" sz="4000" dirty="0" err="1" smtClean="0">
                <a:solidFill>
                  <a:srgbClr val="FFFF00"/>
                </a:solidFill>
              </a:rPr>
              <a:t>keV</a:t>
            </a:r>
            <a:r>
              <a:rPr lang="es-ES" sz="4000" dirty="0" smtClean="0">
                <a:solidFill>
                  <a:srgbClr val="FFFF00"/>
                </a:solidFill>
              </a:rPr>
              <a:t> </a:t>
            </a:r>
            <a:r>
              <a:rPr lang="es-ES" sz="4000" dirty="0" err="1" smtClean="0">
                <a:solidFill>
                  <a:srgbClr val="FFFF00"/>
                </a:solidFill>
              </a:rPr>
              <a:t>positrons</a:t>
            </a:r>
            <a:r>
              <a:rPr lang="es-ES" sz="4000" dirty="0" smtClean="0">
                <a:solidFill>
                  <a:srgbClr val="FFFF00"/>
                </a:solidFill>
              </a:rPr>
              <a:t> in </a:t>
            </a:r>
            <a:r>
              <a:rPr lang="es-ES" sz="4000" dirty="0" err="1" smtClean="0">
                <a:solidFill>
                  <a:srgbClr val="FFFF00"/>
                </a:solidFill>
              </a:rPr>
              <a:t>liquid</a:t>
            </a:r>
            <a:r>
              <a:rPr lang="es-ES" sz="4000" dirty="0" smtClean="0">
                <a:solidFill>
                  <a:srgbClr val="FFFF00"/>
                </a:solidFill>
              </a:rPr>
              <a:t> </a:t>
            </a:r>
            <a:r>
              <a:rPr lang="es-ES" sz="4000" dirty="0" err="1" smtClean="0">
                <a:solidFill>
                  <a:srgbClr val="FFFF00"/>
                </a:solidFill>
              </a:rPr>
              <a:t>water</a:t>
            </a:r>
            <a:endParaRPr lang="es-ES" sz="4000" dirty="0">
              <a:solidFill>
                <a:srgbClr val="FFFF00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827584" y="2852936"/>
            <a:ext cx="7941568" cy="358985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Primary</a:t>
            </a:r>
            <a:r>
              <a:rPr lang="es-ES" dirty="0" smtClean="0"/>
              <a:t> </a:t>
            </a:r>
            <a:r>
              <a:rPr lang="es-ES" dirty="0" err="1" smtClean="0"/>
              <a:t>particle</a:t>
            </a:r>
            <a:r>
              <a:rPr lang="es-ES" dirty="0" smtClean="0"/>
              <a:t> </a:t>
            </a:r>
            <a:r>
              <a:rPr lang="es-ES" dirty="0" err="1" smtClean="0"/>
              <a:t>cross</a:t>
            </a:r>
            <a:r>
              <a:rPr lang="es-ES" dirty="0" smtClean="0"/>
              <a:t> </a:t>
            </a:r>
            <a:r>
              <a:rPr lang="es-ES" dirty="0" err="1" smtClean="0"/>
              <a:t>section</a:t>
            </a:r>
            <a:r>
              <a:rPr lang="es-ES" dirty="0" smtClean="0"/>
              <a:t> data: </a:t>
            </a:r>
            <a:r>
              <a:rPr lang="es-ES" dirty="0" err="1" smtClean="0"/>
              <a:t>Calculations</a:t>
            </a:r>
            <a:r>
              <a:rPr lang="es-ES" dirty="0" smtClean="0"/>
              <a:t> (IAM-SCAR), </a:t>
            </a:r>
            <a:r>
              <a:rPr lang="es-ES" dirty="0" err="1" smtClean="0"/>
              <a:t>measurements</a:t>
            </a:r>
            <a:r>
              <a:rPr lang="es-ES" dirty="0" smtClean="0"/>
              <a:t> (ANU) and </a:t>
            </a:r>
            <a:r>
              <a:rPr lang="es-ES" dirty="0" err="1" smtClean="0"/>
              <a:t>literature</a:t>
            </a:r>
            <a:endParaRPr lang="es-ES" dirty="0" smtClean="0"/>
          </a:p>
          <a:p>
            <a:r>
              <a:rPr lang="es-ES" dirty="0" err="1" smtClean="0"/>
              <a:t>Secondary</a:t>
            </a:r>
            <a:r>
              <a:rPr lang="es-ES" dirty="0" smtClean="0"/>
              <a:t> </a:t>
            </a:r>
            <a:r>
              <a:rPr lang="es-ES" dirty="0" err="1" smtClean="0"/>
              <a:t>electron</a:t>
            </a:r>
            <a:r>
              <a:rPr lang="es-ES" dirty="0" smtClean="0"/>
              <a:t> </a:t>
            </a:r>
            <a:r>
              <a:rPr lang="es-ES" dirty="0" err="1" smtClean="0"/>
              <a:t>scattering</a:t>
            </a:r>
            <a:r>
              <a:rPr lang="es-ES" dirty="0" smtClean="0"/>
              <a:t> </a:t>
            </a:r>
            <a:r>
              <a:rPr lang="es-ES" dirty="0" err="1" smtClean="0"/>
              <a:t>cross</a:t>
            </a:r>
            <a:r>
              <a:rPr lang="es-ES" dirty="0" smtClean="0"/>
              <a:t> </a:t>
            </a:r>
            <a:r>
              <a:rPr lang="es-ES" dirty="0" err="1" smtClean="0"/>
              <a:t>sections</a:t>
            </a:r>
            <a:r>
              <a:rPr lang="es-ES" dirty="0" smtClean="0"/>
              <a:t>: </a:t>
            </a:r>
            <a:r>
              <a:rPr lang="es-ES" dirty="0" err="1" smtClean="0"/>
              <a:t>Calculations</a:t>
            </a:r>
            <a:r>
              <a:rPr lang="es-ES" dirty="0" smtClean="0"/>
              <a:t>, </a:t>
            </a:r>
            <a:r>
              <a:rPr lang="es-ES" dirty="0" err="1" smtClean="0"/>
              <a:t>measurements</a:t>
            </a:r>
            <a:r>
              <a:rPr lang="es-ES" dirty="0" smtClean="0"/>
              <a:t> (CSIC, ANU, FU)</a:t>
            </a:r>
          </a:p>
          <a:p>
            <a:r>
              <a:rPr lang="es-ES" dirty="0" err="1" smtClean="0"/>
              <a:t>Condensation</a:t>
            </a:r>
            <a:r>
              <a:rPr lang="es-ES" dirty="0" smtClean="0"/>
              <a:t> </a:t>
            </a:r>
            <a:r>
              <a:rPr lang="es-ES" dirty="0" err="1" smtClean="0"/>
              <a:t>effects</a:t>
            </a:r>
            <a:r>
              <a:rPr lang="es-ES" dirty="0" smtClean="0"/>
              <a:t>: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gas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liquid</a:t>
            </a:r>
            <a:r>
              <a:rPr lang="es-ES" dirty="0" smtClean="0"/>
              <a:t> </a:t>
            </a:r>
            <a:r>
              <a:rPr lang="es-ES" dirty="0" err="1" smtClean="0"/>
              <a:t>phase</a:t>
            </a:r>
            <a:r>
              <a:rPr lang="es-ES" dirty="0" smtClean="0"/>
              <a:t> (SCAR, JCU)</a:t>
            </a:r>
          </a:p>
          <a:p>
            <a:r>
              <a:rPr lang="es-ES" dirty="0" err="1" smtClean="0"/>
              <a:t>Energy</a:t>
            </a:r>
            <a:r>
              <a:rPr lang="es-ES" dirty="0" smtClean="0"/>
              <a:t>  </a:t>
            </a:r>
            <a:r>
              <a:rPr lang="es-ES" dirty="0" err="1" smtClean="0"/>
              <a:t>loss</a:t>
            </a:r>
            <a:r>
              <a:rPr lang="es-ES" dirty="0" smtClean="0"/>
              <a:t> </a:t>
            </a:r>
            <a:r>
              <a:rPr lang="es-ES" dirty="0" err="1" smtClean="0"/>
              <a:t>distribution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(CSIC, FU)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84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120698" y="274638"/>
            <a:ext cx="8566102" cy="1187758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rgbClr val="FF6600"/>
                </a:solidFill>
              </a:rPr>
              <a:t>Cross </a:t>
            </a:r>
            <a:r>
              <a:rPr lang="es-ES" dirty="0" err="1" smtClean="0">
                <a:solidFill>
                  <a:srgbClr val="FF6600"/>
                </a:solidFill>
              </a:rPr>
              <a:t>sections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for</a:t>
            </a:r>
            <a:r>
              <a:rPr lang="es-ES" dirty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positrons</a:t>
            </a:r>
            <a:r>
              <a:rPr lang="es-ES" dirty="0" smtClean="0">
                <a:solidFill>
                  <a:srgbClr val="FF6600"/>
                </a:solidFill>
              </a:rPr>
              <a:t> and </a:t>
            </a:r>
            <a:r>
              <a:rPr lang="es-ES" dirty="0" err="1" smtClean="0">
                <a:solidFill>
                  <a:srgbClr val="FF6600"/>
                </a:solidFill>
              </a:rPr>
              <a:t>electrons</a:t>
            </a:r>
            <a:r>
              <a:rPr lang="es-ES" dirty="0" smtClean="0">
                <a:solidFill>
                  <a:srgbClr val="FF6600"/>
                </a:solidFill>
              </a:rPr>
              <a:t> in </a:t>
            </a:r>
            <a:r>
              <a:rPr lang="es-ES" dirty="0" err="1" smtClean="0">
                <a:solidFill>
                  <a:srgbClr val="FF6600"/>
                </a:solidFill>
              </a:rPr>
              <a:t>water</a:t>
            </a:r>
            <a:endParaRPr lang="es-ES" dirty="0">
              <a:solidFill>
                <a:srgbClr val="FF6600"/>
              </a:solidFill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1331640" y="1462396"/>
            <a:ext cx="5701126" cy="5014534"/>
            <a:chOff x="-31148" y="1740655"/>
            <a:chExt cx="4672053" cy="427443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148" y="1740655"/>
              <a:ext cx="4672053" cy="4274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4 CuadroTexto"/>
            <p:cNvSpPr txBox="1"/>
            <p:nvPr/>
          </p:nvSpPr>
          <p:spPr>
            <a:xfrm>
              <a:off x="1255378" y="2018891"/>
              <a:ext cx="1072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chemeClr val="bg1"/>
                  </a:solidFill>
                </a:rPr>
                <a:t>Positrons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5 Grupo"/>
          <p:cNvGrpSpPr/>
          <p:nvPr/>
        </p:nvGrpSpPr>
        <p:grpSpPr>
          <a:xfrm>
            <a:off x="1364342" y="1462396"/>
            <a:ext cx="5668423" cy="5014533"/>
            <a:chOff x="4732982" y="1740654"/>
            <a:chExt cx="4411018" cy="4274433"/>
          </a:xfrm>
        </p:grpSpPr>
        <p:pic>
          <p:nvPicPr>
            <p:cNvPr id="7" name="6 Imagen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982" y="1740654"/>
              <a:ext cx="4411018" cy="42744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7 CuadroTexto"/>
            <p:cNvSpPr txBox="1"/>
            <p:nvPr/>
          </p:nvSpPr>
          <p:spPr>
            <a:xfrm>
              <a:off x="5881960" y="1984011"/>
              <a:ext cx="1061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err="1" smtClean="0">
                  <a:solidFill>
                    <a:schemeClr val="bg1"/>
                  </a:solidFill>
                </a:rPr>
                <a:t>Electrons</a:t>
              </a:r>
              <a:endParaRPr lang="es-E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p-water: angular distribution functions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3" name="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5760640" cy="49742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3 CuadroTexto"/>
          <p:cNvSpPr txBox="1"/>
          <p:nvPr/>
        </p:nvSpPr>
        <p:spPr>
          <a:xfrm>
            <a:off x="3419872" y="15567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>
                <a:solidFill>
                  <a:schemeClr val="bg1"/>
                </a:solidFill>
              </a:rPr>
              <a:t>Elastic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5" name="4 Grupo"/>
          <p:cNvGrpSpPr/>
          <p:nvPr/>
        </p:nvGrpSpPr>
        <p:grpSpPr>
          <a:xfrm>
            <a:off x="6255593" y="2996952"/>
            <a:ext cx="2074480" cy="1080120"/>
            <a:chOff x="6255593" y="2996952"/>
            <a:chExt cx="2074480" cy="1080120"/>
          </a:xfrm>
        </p:grpSpPr>
        <p:sp>
          <p:nvSpPr>
            <p:cNvPr id="6" name="5 CuadroTexto"/>
            <p:cNvSpPr txBox="1"/>
            <p:nvPr/>
          </p:nvSpPr>
          <p:spPr>
            <a:xfrm>
              <a:off x="6516216" y="2996952"/>
              <a:ext cx="1368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solidFill>
                    <a:schemeClr val="bg1"/>
                  </a:solidFill>
                </a:rPr>
                <a:t>Inelastic</a:t>
              </a:r>
              <a:endParaRPr lang="es-ES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5593" y="3446236"/>
              <a:ext cx="2074480" cy="630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84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179512" y="274638"/>
            <a:ext cx="8507288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Water: Energy loss                     distribution functions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3" name="2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23402"/>
            <a:ext cx="4824536" cy="477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7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395536" y="15032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smtClean="0">
                <a:solidFill>
                  <a:srgbClr val="FF6600"/>
                </a:solidFill>
              </a:rPr>
              <a:t>10 keV positron tracks  in liquid water</a:t>
            </a:r>
            <a:endParaRPr lang="es-ES" sz="3600" dirty="0">
              <a:solidFill>
                <a:srgbClr val="FF6600"/>
              </a:solidFill>
            </a:endParaRPr>
          </a:p>
        </p:txBody>
      </p:sp>
      <p:pic>
        <p:nvPicPr>
          <p:cNvPr id="3" name="Imagen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99569"/>
            <a:ext cx="5054116" cy="552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87924" y="1484784"/>
            <a:ext cx="252028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1907704" y="3546353"/>
            <a:ext cx="252028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54078"/>
            <a:ext cx="4499992" cy="32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4143456" y="1592796"/>
            <a:ext cx="753435" cy="2520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4322"/>
            <a:ext cx="20193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91" y="3873052"/>
            <a:ext cx="3707557" cy="297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9 Conector recto de flecha"/>
          <p:cNvCxnSpPr/>
          <p:nvPr/>
        </p:nvCxnSpPr>
        <p:spPr>
          <a:xfrm>
            <a:off x="2159732" y="3654365"/>
            <a:ext cx="3040541" cy="99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7376554" y="2564904"/>
            <a:ext cx="360040" cy="3600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20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11663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rgbClr val="FF6600"/>
                </a:solidFill>
              </a:rPr>
              <a:t>Energy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deposition</a:t>
            </a:r>
            <a:r>
              <a:rPr lang="es-ES" dirty="0" smtClean="0">
                <a:solidFill>
                  <a:srgbClr val="FF6600"/>
                </a:solidFill>
              </a:rPr>
              <a:t> of 10 </a:t>
            </a:r>
            <a:r>
              <a:rPr lang="es-ES" dirty="0" err="1" smtClean="0">
                <a:solidFill>
                  <a:srgbClr val="FF6600"/>
                </a:solidFill>
              </a:rPr>
              <a:t>keV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positrons</a:t>
            </a:r>
            <a:r>
              <a:rPr lang="es-ES" dirty="0" smtClean="0">
                <a:solidFill>
                  <a:srgbClr val="FF6600"/>
                </a:solidFill>
              </a:rPr>
              <a:t> in </a:t>
            </a:r>
            <a:r>
              <a:rPr lang="es-ES" dirty="0" err="1" smtClean="0">
                <a:solidFill>
                  <a:srgbClr val="FF6600"/>
                </a:solidFill>
              </a:rPr>
              <a:t>liquid</a:t>
            </a:r>
            <a:r>
              <a:rPr lang="es-ES" dirty="0" smtClean="0">
                <a:solidFill>
                  <a:srgbClr val="FF6600"/>
                </a:solidFill>
              </a:rPr>
              <a:t> </a:t>
            </a:r>
            <a:r>
              <a:rPr lang="es-ES" dirty="0" err="1" smtClean="0">
                <a:solidFill>
                  <a:srgbClr val="FF6600"/>
                </a:solidFill>
              </a:rPr>
              <a:t>water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3" name="2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" y="2235777"/>
            <a:ext cx="4657690" cy="384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3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35776"/>
            <a:ext cx="4283968" cy="3842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0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529208" y="30353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Low dose region</a:t>
            </a:r>
            <a:endParaRPr lang="es-ES" dirty="0">
              <a:solidFill>
                <a:srgbClr val="FF6600"/>
              </a:solidFill>
            </a:endParaRPr>
          </a:p>
        </p:txBody>
      </p:sp>
      <p:pic>
        <p:nvPicPr>
          <p:cNvPr id="3" name="2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907704" y="1446530"/>
            <a:ext cx="5472608" cy="5411470"/>
          </a:xfrm>
          <a:prstGeom prst="rect">
            <a:avLst/>
          </a:prstGeom>
        </p:spPr>
      </p:pic>
      <p:grpSp>
        <p:nvGrpSpPr>
          <p:cNvPr id="4" name="3 Grupo"/>
          <p:cNvGrpSpPr/>
          <p:nvPr/>
        </p:nvGrpSpPr>
        <p:grpSpPr>
          <a:xfrm>
            <a:off x="3059832" y="1917260"/>
            <a:ext cx="3982696" cy="3896932"/>
            <a:chOff x="2965568" y="1917260"/>
            <a:chExt cx="3648784" cy="3896932"/>
          </a:xfrm>
        </p:grpSpPr>
        <p:sp>
          <p:nvSpPr>
            <p:cNvPr id="5" name="4 Arco"/>
            <p:cNvSpPr/>
            <p:nvPr/>
          </p:nvSpPr>
          <p:spPr>
            <a:xfrm>
              <a:off x="3203848" y="1917260"/>
              <a:ext cx="2880320" cy="3600400"/>
            </a:xfrm>
            <a:prstGeom prst="arc">
              <a:avLst>
                <a:gd name="adj1" fmla="val 13840889"/>
                <a:gd name="adj2" fmla="val 8268291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 b="1" dirty="0"/>
            </a:p>
          </p:txBody>
        </p:sp>
        <p:sp>
          <p:nvSpPr>
            <p:cNvPr id="6" name="5 Arco"/>
            <p:cNvSpPr/>
            <p:nvPr/>
          </p:nvSpPr>
          <p:spPr>
            <a:xfrm>
              <a:off x="2965568" y="1917260"/>
              <a:ext cx="3648784" cy="3896932"/>
            </a:xfrm>
            <a:prstGeom prst="arc">
              <a:avLst>
                <a:gd name="adj1" fmla="val 13877405"/>
                <a:gd name="adj2" fmla="val 8268291"/>
              </a:avLst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  <p:sp>
          <p:nvSpPr>
            <p:cNvPr id="7" name="4 Arco"/>
            <p:cNvSpPr/>
            <p:nvPr/>
          </p:nvSpPr>
          <p:spPr>
            <a:xfrm>
              <a:off x="3625276" y="2498079"/>
              <a:ext cx="1888071" cy="2438762"/>
            </a:xfrm>
            <a:prstGeom prst="arc">
              <a:avLst>
                <a:gd name="adj1" fmla="val 13386357"/>
                <a:gd name="adj2" fmla="val 8268291"/>
              </a:avLst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929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Conclusions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Integrating GEANT4</a:t>
            </a:r>
            <a:r>
              <a:rPr lang="en-US" sz="3400" dirty="0" smtClean="0"/>
              <a:t> (high energy)+</a:t>
            </a:r>
            <a:r>
              <a:rPr lang="en-US" sz="3400" dirty="0" smtClean="0">
                <a:solidFill>
                  <a:srgbClr val="FFFF00"/>
                </a:solidFill>
              </a:rPr>
              <a:t>GAMOS </a:t>
            </a:r>
            <a:r>
              <a:rPr lang="en-US" sz="3400" dirty="0" smtClean="0"/>
              <a:t>(geometry)+</a:t>
            </a:r>
            <a:r>
              <a:rPr lang="en-US" sz="3400" dirty="0" smtClean="0">
                <a:solidFill>
                  <a:srgbClr val="FFFF00"/>
                </a:solidFill>
              </a:rPr>
              <a:t>LEPTS</a:t>
            </a:r>
            <a:r>
              <a:rPr lang="en-US" sz="3400" dirty="0" smtClean="0"/>
              <a:t> (low energy) to get  a suitable tool to simulate single particle tracks over a wide energy range.</a:t>
            </a:r>
            <a:endParaRPr lang="es-ES" sz="3400" dirty="0" smtClean="0"/>
          </a:p>
          <a:p>
            <a:r>
              <a:rPr lang="en-US" sz="3400" dirty="0" smtClean="0">
                <a:solidFill>
                  <a:srgbClr val="FFFF00"/>
                </a:solidFill>
              </a:rPr>
              <a:t>The Low Energy Particle Track Simulation </a:t>
            </a:r>
            <a:r>
              <a:rPr lang="es-ES" sz="3400" dirty="0" err="1" smtClean="0"/>
              <a:t>procedure</a:t>
            </a:r>
            <a:r>
              <a:rPr lang="es-ES" sz="3400" dirty="0" smtClean="0"/>
              <a:t> </a:t>
            </a:r>
            <a:r>
              <a:rPr lang="es-ES" sz="3400" dirty="0" err="1" smtClean="0"/>
              <a:t>provides</a:t>
            </a:r>
            <a:r>
              <a:rPr lang="es-ES" sz="3400" dirty="0" smtClean="0"/>
              <a:t> </a:t>
            </a:r>
            <a:r>
              <a:rPr lang="es-ES" sz="3400" dirty="0" err="1" smtClean="0"/>
              <a:t>information</a:t>
            </a:r>
            <a:r>
              <a:rPr lang="es-ES" sz="3400" dirty="0" smtClean="0"/>
              <a:t> </a:t>
            </a:r>
            <a:r>
              <a:rPr lang="es-ES" sz="3400" dirty="0" err="1" smtClean="0"/>
              <a:t>about</a:t>
            </a:r>
            <a:r>
              <a:rPr lang="es-ES" sz="3400" dirty="0" smtClean="0"/>
              <a:t> </a:t>
            </a:r>
            <a:r>
              <a:rPr lang="es-ES" sz="3400" dirty="0" err="1" smtClean="0"/>
              <a:t>induced</a:t>
            </a:r>
            <a:r>
              <a:rPr lang="es-ES" sz="3400" dirty="0" smtClean="0"/>
              <a:t> molecular </a:t>
            </a:r>
            <a:r>
              <a:rPr lang="es-ES" sz="3400" dirty="0" err="1" smtClean="0"/>
              <a:t>dissociations</a:t>
            </a:r>
            <a:r>
              <a:rPr lang="es-ES" sz="3400" dirty="0" smtClean="0"/>
              <a:t> in </a:t>
            </a:r>
            <a:r>
              <a:rPr lang="es-ES" sz="3400" dirty="0" err="1" smtClean="0"/>
              <a:t>nanovolumes</a:t>
            </a:r>
            <a:r>
              <a:rPr lang="es-ES" sz="3400" dirty="0" smtClean="0"/>
              <a:t> (</a:t>
            </a:r>
            <a:r>
              <a:rPr lang="es-ES" sz="3400" dirty="0" err="1" smtClean="0"/>
              <a:t>nanodosimetry</a:t>
            </a:r>
            <a:r>
              <a:rPr lang="es-ES" sz="3400" dirty="0" smtClean="0"/>
              <a:t>)</a:t>
            </a:r>
          </a:p>
          <a:p>
            <a:r>
              <a:rPr lang="es-ES" sz="3400" dirty="0" smtClean="0">
                <a:solidFill>
                  <a:srgbClr val="FFFF00"/>
                </a:solidFill>
              </a:rPr>
              <a:t>To </a:t>
            </a:r>
            <a:r>
              <a:rPr lang="es-ES" sz="3400" dirty="0" err="1" smtClean="0">
                <a:solidFill>
                  <a:srgbClr val="FFFF00"/>
                </a:solidFill>
              </a:rPr>
              <a:t>incorporate</a:t>
            </a:r>
            <a:r>
              <a:rPr lang="es-ES" sz="3400" dirty="0" smtClean="0">
                <a:solidFill>
                  <a:srgbClr val="FFFF00"/>
                </a:solidFill>
              </a:rPr>
              <a:t> radical </a:t>
            </a:r>
            <a:r>
              <a:rPr lang="es-ES" sz="3400" dirty="0" err="1" smtClean="0">
                <a:solidFill>
                  <a:srgbClr val="FFFF00"/>
                </a:solidFill>
              </a:rPr>
              <a:t>interactions</a:t>
            </a:r>
            <a:r>
              <a:rPr lang="es-ES" sz="3400" dirty="0" smtClean="0">
                <a:solidFill>
                  <a:srgbClr val="FFFF00"/>
                </a:solidFill>
              </a:rPr>
              <a:t> </a:t>
            </a:r>
            <a:r>
              <a:rPr lang="es-ES" sz="3400" dirty="0" err="1" smtClean="0">
                <a:solidFill>
                  <a:srgbClr val="FFFF00"/>
                </a:solidFill>
              </a:rPr>
              <a:t>with</a:t>
            </a:r>
            <a:r>
              <a:rPr lang="es-ES" sz="3400" dirty="0" smtClean="0">
                <a:solidFill>
                  <a:srgbClr val="FFFF00"/>
                </a:solidFill>
              </a:rPr>
              <a:t> </a:t>
            </a:r>
            <a:r>
              <a:rPr lang="es-ES" sz="3400" dirty="0" err="1" smtClean="0">
                <a:solidFill>
                  <a:srgbClr val="FFFF00"/>
                </a:solidFill>
              </a:rPr>
              <a:t>biological</a:t>
            </a:r>
            <a:r>
              <a:rPr lang="es-ES" sz="3400" dirty="0" smtClean="0">
                <a:solidFill>
                  <a:srgbClr val="FFFF00"/>
                </a:solidFill>
              </a:rPr>
              <a:t> </a:t>
            </a:r>
            <a:r>
              <a:rPr lang="es-ES" sz="3400" dirty="0" err="1" smtClean="0">
                <a:solidFill>
                  <a:srgbClr val="FFFF00"/>
                </a:solidFill>
              </a:rPr>
              <a:t>molecules</a:t>
            </a:r>
            <a:r>
              <a:rPr lang="es-ES" sz="3400" dirty="0" smtClean="0">
                <a:solidFill>
                  <a:srgbClr val="FFFF00"/>
                </a:solidFill>
              </a:rPr>
              <a:t> </a:t>
            </a:r>
            <a:r>
              <a:rPr lang="es-ES" sz="3400" dirty="0" smtClean="0"/>
              <a:t>new </a:t>
            </a:r>
            <a:r>
              <a:rPr lang="es-ES" sz="3400" dirty="0" err="1" smtClean="0"/>
              <a:t>collisional</a:t>
            </a:r>
            <a:r>
              <a:rPr lang="es-ES" sz="3400" dirty="0" smtClean="0"/>
              <a:t> data </a:t>
            </a:r>
            <a:r>
              <a:rPr lang="es-ES" sz="3400" dirty="0" err="1" smtClean="0"/>
              <a:t>is</a:t>
            </a:r>
            <a:r>
              <a:rPr lang="es-ES" sz="3400" dirty="0" smtClean="0"/>
              <a:t> </a:t>
            </a:r>
            <a:r>
              <a:rPr lang="es-ES" sz="3400" dirty="0" err="1" smtClean="0"/>
              <a:t>needed</a:t>
            </a:r>
            <a:r>
              <a:rPr lang="es-ES" sz="3400" dirty="0" smtClean="0"/>
              <a:t> (</a:t>
            </a:r>
            <a:r>
              <a:rPr lang="es-ES" sz="3400" dirty="0" err="1" smtClean="0"/>
              <a:t>some</a:t>
            </a:r>
            <a:r>
              <a:rPr lang="es-ES" sz="3400" dirty="0" smtClean="0"/>
              <a:t> </a:t>
            </a:r>
            <a:r>
              <a:rPr lang="es-ES" sz="3400" dirty="0" err="1" smtClean="0"/>
              <a:t>experiments</a:t>
            </a:r>
            <a:r>
              <a:rPr lang="es-ES" sz="3400" dirty="0" smtClean="0"/>
              <a:t> are </a:t>
            </a:r>
            <a:r>
              <a:rPr lang="es-ES" sz="3400" dirty="0" err="1" smtClean="0"/>
              <a:t>currently</a:t>
            </a:r>
            <a:r>
              <a:rPr lang="es-ES" sz="3400" dirty="0" smtClean="0"/>
              <a:t> </a:t>
            </a:r>
            <a:r>
              <a:rPr lang="es-ES" sz="3400" dirty="0" err="1" smtClean="0"/>
              <a:t>running</a:t>
            </a:r>
            <a:r>
              <a:rPr lang="es-ES" sz="3400" dirty="0" smtClean="0"/>
              <a:t> in Madrid and </a:t>
            </a:r>
            <a:r>
              <a:rPr lang="es-ES" sz="3400" dirty="0" err="1" smtClean="0"/>
              <a:t>Lisbon</a:t>
            </a:r>
            <a:r>
              <a:rPr lang="es-ES" sz="3400" dirty="0" smtClean="0"/>
              <a:t>)</a:t>
            </a:r>
          </a:p>
          <a:p>
            <a:r>
              <a:rPr lang="en-US" sz="3400" dirty="0" smtClean="0">
                <a:solidFill>
                  <a:srgbClr val="FFFF00"/>
                </a:solidFill>
              </a:rPr>
              <a:t>Validation experiments</a:t>
            </a:r>
            <a:r>
              <a:rPr lang="en-US" sz="3400" dirty="0" smtClean="0"/>
              <a:t> in preclinical situations are also in progress (Hospital </a:t>
            </a:r>
            <a:r>
              <a:rPr lang="en-US" sz="3400" dirty="0" err="1" smtClean="0"/>
              <a:t>Universitario</a:t>
            </a:r>
            <a:r>
              <a:rPr lang="en-US" sz="3400" dirty="0" smtClean="0"/>
              <a:t> </a:t>
            </a:r>
            <a:r>
              <a:rPr lang="en-US" sz="3400" dirty="0" err="1" smtClean="0"/>
              <a:t>Puerta</a:t>
            </a:r>
            <a:r>
              <a:rPr lang="en-US" sz="3400" dirty="0" smtClean="0"/>
              <a:t> de </a:t>
            </a:r>
            <a:r>
              <a:rPr lang="en-US" sz="3400" dirty="0" err="1" smtClean="0"/>
              <a:t>Hierro</a:t>
            </a:r>
            <a:r>
              <a:rPr lang="en-US" sz="3400" dirty="0" smtClean="0"/>
              <a:t>, University of </a:t>
            </a:r>
            <a:r>
              <a:rPr lang="en-US" sz="3400" dirty="0" err="1" smtClean="0"/>
              <a:t>Sherbrooke</a:t>
            </a:r>
            <a:r>
              <a:rPr lang="en-US" sz="3400" dirty="0" smtClean="0"/>
              <a:t>, CSIC-Madrid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6600"/>
                </a:solidFill>
              </a:rPr>
              <a:t>Acknowledgements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Madrid </a:t>
            </a:r>
            <a:r>
              <a:rPr lang="es-ES" dirty="0" err="1" smtClean="0">
                <a:solidFill>
                  <a:srgbClr val="FFFF00"/>
                </a:solidFill>
              </a:rPr>
              <a:t>Group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smtClean="0"/>
              <a:t>F. Blanco, A. Muñoz, M. </a:t>
            </a:r>
            <a:r>
              <a:rPr lang="es-ES" dirty="0" err="1" smtClean="0"/>
              <a:t>Fuss</a:t>
            </a:r>
            <a:r>
              <a:rPr lang="es-ES" dirty="0" smtClean="0"/>
              <a:t>, L. Ellis-</a:t>
            </a:r>
            <a:r>
              <a:rPr lang="es-ES" dirty="0" err="1" smtClean="0"/>
              <a:t>Gibbings</a:t>
            </a:r>
            <a:r>
              <a:rPr lang="es-ES" dirty="0" smtClean="0"/>
              <a:t>, A. </a:t>
            </a:r>
            <a:r>
              <a:rPr lang="es-ES" dirty="0" err="1" smtClean="0"/>
              <a:t>Traore</a:t>
            </a:r>
            <a:r>
              <a:rPr lang="es-ES" dirty="0" smtClean="0"/>
              <a:t>, K. </a:t>
            </a:r>
            <a:r>
              <a:rPr lang="es-ES" dirty="0" err="1" smtClean="0"/>
              <a:t>Krupa</a:t>
            </a:r>
            <a:endParaRPr lang="es-ES" dirty="0" smtClean="0"/>
          </a:p>
          <a:p>
            <a:r>
              <a:rPr lang="es-ES" dirty="0" err="1" smtClean="0">
                <a:solidFill>
                  <a:srgbClr val="FFFF00"/>
                </a:solidFill>
              </a:rPr>
              <a:t>Lisbon</a:t>
            </a:r>
            <a:r>
              <a:rPr lang="es-ES" dirty="0" smtClean="0">
                <a:solidFill>
                  <a:srgbClr val="FFFF00"/>
                </a:solidFill>
              </a:rPr>
              <a:t> (UNL): </a:t>
            </a:r>
            <a:r>
              <a:rPr lang="es-ES" dirty="0" smtClean="0"/>
              <a:t>P. Limão-Vieira, F. Ferreira, D. Almeida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Flinders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University</a:t>
            </a:r>
            <a:r>
              <a:rPr lang="es-ES" dirty="0" smtClean="0">
                <a:solidFill>
                  <a:srgbClr val="FFFF00"/>
                </a:solidFill>
              </a:rPr>
              <a:t> (Adelaide): </a:t>
            </a:r>
            <a:r>
              <a:rPr lang="es-ES" dirty="0" smtClean="0"/>
              <a:t>M. Brunger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ANU (Canberra): </a:t>
            </a:r>
            <a:r>
              <a:rPr lang="es-ES" dirty="0" smtClean="0"/>
              <a:t>S. Buckman, J. Sullivan, R. McEachran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J. Cook </a:t>
            </a:r>
            <a:r>
              <a:rPr lang="es-ES" dirty="0" err="1" smtClean="0">
                <a:solidFill>
                  <a:srgbClr val="FFFF00"/>
                </a:solidFill>
              </a:rPr>
              <a:t>University</a:t>
            </a:r>
            <a:r>
              <a:rPr lang="es-ES" dirty="0" smtClean="0">
                <a:solidFill>
                  <a:srgbClr val="FFFF00"/>
                </a:solidFill>
              </a:rPr>
              <a:t> (</a:t>
            </a:r>
            <a:r>
              <a:rPr lang="es-ES" dirty="0" err="1" smtClean="0">
                <a:solidFill>
                  <a:srgbClr val="FFFF00"/>
                </a:solidFill>
              </a:rPr>
              <a:t>Townsville</a:t>
            </a:r>
            <a:r>
              <a:rPr lang="es-ES" dirty="0" smtClean="0">
                <a:solidFill>
                  <a:srgbClr val="FFFF00"/>
                </a:solidFill>
              </a:rPr>
              <a:t>):</a:t>
            </a:r>
            <a:r>
              <a:rPr lang="es-ES" dirty="0" smtClean="0"/>
              <a:t> R. White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IOP (</a:t>
            </a:r>
            <a:r>
              <a:rPr lang="es-ES" dirty="0" err="1" smtClean="0">
                <a:solidFill>
                  <a:srgbClr val="FFFF00"/>
                </a:solidFill>
              </a:rPr>
              <a:t>Belgrade</a:t>
            </a:r>
            <a:r>
              <a:rPr lang="es-ES" dirty="0" smtClean="0">
                <a:solidFill>
                  <a:srgbClr val="FFFF00"/>
                </a:solidFill>
              </a:rPr>
              <a:t>): </a:t>
            </a:r>
            <a:r>
              <a:rPr lang="es-ES" dirty="0" smtClean="0"/>
              <a:t>Z. Petrovic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Open </a:t>
            </a:r>
            <a:r>
              <a:rPr lang="es-ES" dirty="0" err="1" smtClean="0">
                <a:solidFill>
                  <a:srgbClr val="FFFF00"/>
                </a:solidFill>
              </a:rPr>
              <a:t>University</a:t>
            </a:r>
            <a:r>
              <a:rPr lang="es-ES" dirty="0" smtClean="0">
                <a:solidFill>
                  <a:srgbClr val="FFFF00"/>
                </a:solidFill>
              </a:rPr>
              <a:t> (UK): </a:t>
            </a:r>
            <a:r>
              <a:rPr lang="es-ES" dirty="0" smtClean="0"/>
              <a:t>J. </a:t>
            </a:r>
            <a:r>
              <a:rPr lang="es-ES" dirty="0" err="1" smtClean="0"/>
              <a:t>Gorfinkiel</a:t>
            </a:r>
            <a:endParaRPr lang="es-ES" dirty="0" smtClean="0"/>
          </a:p>
          <a:p>
            <a:r>
              <a:rPr lang="es-ES" dirty="0" err="1" smtClean="0">
                <a:solidFill>
                  <a:srgbClr val="FFFF00"/>
                </a:solidFill>
              </a:rPr>
              <a:t>University</a:t>
            </a:r>
            <a:r>
              <a:rPr lang="es-ES" dirty="0" smtClean="0">
                <a:solidFill>
                  <a:srgbClr val="FFFF00"/>
                </a:solidFill>
              </a:rPr>
              <a:t> of Innsbruck:</a:t>
            </a:r>
            <a:r>
              <a:rPr lang="es-ES" dirty="0" smtClean="0"/>
              <a:t> F. Gianturco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Sherbrooke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University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smtClean="0"/>
              <a:t>L. Sanche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187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563888" y="5828061"/>
            <a:ext cx="2664296" cy="6972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Acknowledgements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467544" y="1484784"/>
            <a:ext cx="8229600" cy="434908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>
                <a:solidFill>
                  <a:srgbClr val="FFFF00"/>
                </a:solidFill>
              </a:rPr>
              <a:t>Madrid Group: </a:t>
            </a:r>
            <a:r>
              <a:rPr lang="es-ES" smtClean="0"/>
              <a:t>F. Blanco, A. Muñoz, M. Fuss, L. Ellis-Gibbings, A. Traore, K. Krupa</a:t>
            </a:r>
          </a:p>
          <a:p>
            <a:r>
              <a:rPr lang="es-ES" smtClean="0">
                <a:solidFill>
                  <a:srgbClr val="FFFF00"/>
                </a:solidFill>
              </a:rPr>
              <a:t>Lisbon (UNL): </a:t>
            </a:r>
            <a:r>
              <a:rPr lang="es-ES" smtClean="0"/>
              <a:t>P. Limão-Vieira, F. Ferreira, D. Almeida</a:t>
            </a:r>
          </a:p>
          <a:p>
            <a:r>
              <a:rPr lang="es-ES" smtClean="0">
                <a:solidFill>
                  <a:srgbClr val="FFFF00"/>
                </a:solidFill>
              </a:rPr>
              <a:t>Flinders University (Adelaide): </a:t>
            </a:r>
            <a:r>
              <a:rPr lang="es-ES" smtClean="0"/>
              <a:t>M. Brunger</a:t>
            </a:r>
          </a:p>
          <a:p>
            <a:r>
              <a:rPr lang="es-ES" smtClean="0">
                <a:solidFill>
                  <a:srgbClr val="FFFF00"/>
                </a:solidFill>
              </a:rPr>
              <a:t>ANU (Canberra): </a:t>
            </a:r>
            <a:r>
              <a:rPr lang="es-ES" smtClean="0"/>
              <a:t>S. Buckman, J. Sullivan, R. McEachran</a:t>
            </a:r>
          </a:p>
          <a:p>
            <a:r>
              <a:rPr lang="es-ES" smtClean="0">
                <a:solidFill>
                  <a:srgbClr val="FFFF00"/>
                </a:solidFill>
              </a:rPr>
              <a:t>J. Cook University (Townsville):</a:t>
            </a:r>
            <a:r>
              <a:rPr lang="es-ES" smtClean="0"/>
              <a:t> R. White</a:t>
            </a:r>
          </a:p>
          <a:p>
            <a:r>
              <a:rPr lang="es-ES" smtClean="0">
                <a:solidFill>
                  <a:srgbClr val="FFFF00"/>
                </a:solidFill>
              </a:rPr>
              <a:t>IOP (Belgrade): </a:t>
            </a:r>
            <a:r>
              <a:rPr lang="es-ES" smtClean="0"/>
              <a:t>Z. Petrovic</a:t>
            </a:r>
          </a:p>
          <a:p>
            <a:r>
              <a:rPr lang="es-ES" smtClean="0">
                <a:solidFill>
                  <a:srgbClr val="FFFF00"/>
                </a:solidFill>
              </a:rPr>
              <a:t>Open University (UK): </a:t>
            </a:r>
            <a:r>
              <a:rPr lang="es-ES" smtClean="0"/>
              <a:t>J. Gorfinkiel</a:t>
            </a:r>
          </a:p>
          <a:p>
            <a:r>
              <a:rPr lang="es-ES" smtClean="0">
                <a:solidFill>
                  <a:srgbClr val="FFFF00"/>
                </a:solidFill>
              </a:rPr>
              <a:t>Sherbrooke University: </a:t>
            </a:r>
            <a:r>
              <a:rPr lang="es-ES" smtClean="0"/>
              <a:t>L. Sanche</a:t>
            </a:r>
            <a:endParaRPr lang="es-ES" dirty="0"/>
          </a:p>
        </p:txBody>
      </p:sp>
      <p:pic>
        <p:nvPicPr>
          <p:cNvPr id="5" name="Picture 2" descr="Home, Australian Research Council, Australian Government -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828061"/>
            <a:ext cx="253365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inisterio de Economía y Competitividad - Gobierno de Españ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06786"/>
            <a:ext cx="2554982" cy="6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678068"/>
            <a:ext cx="1991097" cy="84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9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31174"/>
            <a:ext cx="8229600" cy="1143000"/>
          </a:xfrm>
        </p:spPr>
        <p:txBody>
          <a:bodyPr>
            <a:normAutofit/>
          </a:bodyPr>
          <a:lstStyle/>
          <a:p>
            <a:r>
              <a:rPr lang="es-ES" sz="4000" dirty="0" smtClean="0">
                <a:solidFill>
                  <a:srgbClr val="FF6600"/>
                </a:solidFill>
              </a:rPr>
              <a:t>LINAC </a:t>
            </a:r>
            <a:r>
              <a:rPr lang="es-ES" sz="4000" dirty="0" err="1" smtClean="0">
                <a:solidFill>
                  <a:srgbClr val="FF6600"/>
                </a:solidFill>
              </a:rPr>
              <a:t>accelerator</a:t>
            </a:r>
            <a:r>
              <a:rPr lang="es-ES" sz="4000" dirty="0" smtClean="0">
                <a:solidFill>
                  <a:srgbClr val="FF6600"/>
                </a:solidFill>
              </a:rPr>
              <a:t> </a:t>
            </a:r>
            <a:r>
              <a:rPr lang="es-ES" sz="4000" dirty="0" err="1" smtClean="0">
                <a:solidFill>
                  <a:srgbClr val="FF6600"/>
                </a:solidFill>
              </a:rPr>
              <a:t>for</a:t>
            </a:r>
            <a:r>
              <a:rPr lang="es-ES" sz="4000" dirty="0" smtClean="0">
                <a:solidFill>
                  <a:srgbClr val="FF6600"/>
                </a:solidFill>
              </a:rPr>
              <a:t> </a:t>
            </a:r>
            <a:r>
              <a:rPr lang="es-ES" sz="4000" dirty="0" err="1" smtClean="0">
                <a:solidFill>
                  <a:srgbClr val="FF6600"/>
                </a:solidFill>
              </a:rPr>
              <a:t>radiotherapy</a:t>
            </a:r>
            <a:endParaRPr lang="es-ES" sz="4000" dirty="0">
              <a:solidFill>
                <a:srgbClr val="FF6600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7344816" cy="413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FF6600"/>
                </a:solidFill>
              </a:rPr>
              <a:t>Photon emission spectra (6 MV)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5" name="AutoShape 2" descr="https://webmail.csic.es/imp/view.php?ctype=image%2F%2A&amp;id=2.2&amp;imp_img_view=data&amp;actionID=view_attach&amp;muid=%7B5%7DINBOX28534"/>
          <p:cNvSpPr>
            <a:spLocks noChangeAspect="1" noChangeArrowheads="1"/>
          </p:cNvSpPr>
          <p:nvPr/>
        </p:nvSpPr>
        <p:spPr bwMode="auto">
          <a:xfrm>
            <a:off x="155575" y="-3497263"/>
            <a:ext cx="5791200" cy="72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03" y="1199048"/>
            <a:ext cx="43370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5722917" y="1340768"/>
            <a:ext cx="1224136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1"/>
                </a:solidFill>
              </a:rPr>
              <a:t>Average</a:t>
            </a:r>
            <a:r>
              <a:rPr lang="es-ES" b="1" dirty="0" smtClean="0">
                <a:solidFill>
                  <a:schemeClr val="bg1"/>
                </a:solidFill>
              </a:rPr>
              <a:t> </a:t>
            </a:r>
            <a:r>
              <a:rPr lang="es-ES" b="1" dirty="0" err="1" smtClean="0">
                <a:solidFill>
                  <a:schemeClr val="bg1"/>
                </a:solidFill>
              </a:rPr>
              <a:t>energy</a:t>
            </a:r>
            <a:r>
              <a:rPr lang="es-ES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ES" b="1" dirty="0" smtClean="0">
                <a:solidFill>
                  <a:schemeClr val="bg1"/>
                </a:solidFill>
              </a:rPr>
              <a:t>1.082 </a:t>
            </a:r>
            <a:r>
              <a:rPr lang="es-ES" b="1" dirty="0" err="1" smtClean="0">
                <a:solidFill>
                  <a:schemeClr val="bg1"/>
                </a:solidFill>
              </a:rPr>
              <a:t>MeV</a:t>
            </a:r>
            <a:endParaRPr lang="es-ES" b="1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779912" y="2420888"/>
            <a:ext cx="1656184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Present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simulated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space-phase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778528" y="3645024"/>
            <a:ext cx="1678536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Manufacturer’s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</a:p>
          <a:p>
            <a:r>
              <a:rPr lang="es-ES" dirty="0" err="1" smtClean="0">
                <a:solidFill>
                  <a:schemeClr val="bg1"/>
                </a:solidFill>
              </a:rPr>
              <a:t>simulated</a:t>
            </a:r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err="1" smtClean="0">
                <a:solidFill>
                  <a:schemeClr val="bg1"/>
                </a:solidFill>
              </a:rPr>
              <a:t>spectrum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 flipH="1">
            <a:off x="3491880" y="3344218"/>
            <a:ext cx="288032" cy="582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4427984" y="4568354"/>
            <a:ext cx="350544" cy="8768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6318355" y="628436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bg1"/>
                </a:solidFill>
              </a:rPr>
              <a:t>MeV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2610001" y="133170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 (</a:t>
            </a:r>
            <a:r>
              <a:rPr lang="es-ES" b="1" dirty="0" err="1" smtClean="0">
                <a:solidFill>
                  <a:schemeClr val="bg1"/>
                </a:solidFill>
              </a:rPr>
              <a:t>a.u</a:t>
            </a:r>
            <a:r>
              <a:rPr lang="es-ES" b="1" dirty="0" smtClean="0">
                <a:solidFill>
                  <a:schemeClr val="bg1"/>
                </a:solidFill>
              </a:rPr>
              <a:t>.)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410949" y="1213583"/>
            <a:ext cx="720080" cy="3173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06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69" y="567094"/>
            <a:ext cx="6192688" cy="6236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Título"/>
          <p:cNvSpPr txBox="1">
            <a:spLocks/>
          </p:cNvSpPr>
          <p:nvPr/>
        </p:nvSpPr>
        <p:spPr>
          <a:xfrm>
            <a:off x="108116" y="44624"/>
            <a:ext cx="8958957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 smtClean="0">
                <a:solidFill>
                  <a:srgbClr val="FF6600"/>
                </a:solidFill>
              </a:rPr>
              <a:t>6MV </a:t>
            </a:r>
            <a:r>
              <a:rPr lang="es-ES" sz="2800" dirty="0" err="1" smtClean="0">
                <a:solidFill>
                  <a:srgbClr val="FF6600"/>
                </a:solidFill>
              </a:rPr>
              <a:t>photon</a:t>
            </a:r>
            <a:r>
              <a:rPr lang="es-ES" sz="2800" dirty="0" smtClean="0">
                <a:solidFill>
                  <a:srgbClr val="FF6600"/>
                </a:solidFill>
              </a:rPr>
              <a:t> </a:t>
            </a:r>
            <a:r>
              <a:rPr lang="es-ES" sz="2800" dirty="0" err="1" smtClean="0">
                <a:solidFill>
                  <a:srgbClr val="FF6600"/>
                </a:solidFill>
              </a:rPr>
              <a:t>beam</a:t>
            </a:r>
            <a:r>
              <a:rPr lang="es-ES" sz="2800" dirty="0" smtClean="0">
                <a:solidFill>
                  <a:srgbClr val="FF6600"/>
                </a:solidFill>
              </a:rPr>
              <a:t> </a:t>
            </a:r>
            <a:r>
              <a:rPr lang="es-ES" sz="2800" dirty="0" err="1" smtClean="0">
                <a:solidFill>
                  <a:srgbClr val="FF6600"/>
                </a:solidFill>
              </a:rPr>
              <a:t>interactions</a:t>
            </a:r>
            <a:r>
              <a:rPr lang="es-ES" sz="2800" dirty="0" smtClean="0">
                <a:solidFill>
                  <a:srgbClr val="FF6600"/>
                </a:solidFill>
              </a:rPr>
              <a:t> in a 1 m</a:t>
            </a:r>
            <a:r>
              <a:rPr lang="es-ES" sz="2800" baseline="30000" dirty="0" smtClean="0">
                <a:solidFill>
                  <a:srgbClr val="FF6600"/>
                </a:solidFill>
              </a:rPr>
              <a:t>3</a:t>
            </a:r>
            <a:r>
              <a:rPr lang="es-ES" sz="2800" dirty="0" smtClean="0">
                <a:solidFill>
                  <a:srgbClr val="FF6600"/>
                </a:solidFill>
              </a:rPr>
              <a:t> </a:t>
            </a:r>
            <a:r>
              <a:rPr lang="es-ES" sz="2800" dirty="0" err="1" smtClean="0">
                <a:solidFill>
                  <a:srgbClr val="FF6600"/>
                </a:solidFill>
              </a:rPr>
              <a:t>liquid</a:t>
            </a:r>
            <a:r>
              <a:rPr lang="es-ES" sz="2800" dirty="0" smtClean="0">
                <a:solidFill>
                  <a:srgbClr val="FF6600"/>
                </a:solidFill>
              </a:rPr>
              <a:t> </a:t>
            </a:r>
            <a:r>
              <a:rPr lang="es-ES" sz="2800" dirty="0" err="1" smtClean="0">
                <a:solidFill>
                  <a:srgbClr val="FF6600"/>
                </a:solidFill>
              </a:rPr>
              <a:t>water</a:t>
            </a:r>
            <a:r>
              <a:rPr lang="es-ES" sz="2800" dirty="0" smtClean="0">
                <a:solidFill>
                  <a:srgbClr val="FF6600"/>
                </a:solidFill>
              </a:rPr>
              <a:t> </a:t>
            </a:r>
            <a:r>
              <a:rPr lang="es-ES" sz="2800" dirty="0" err="1" smtClean="0">
                <a:solidFill>
                  <a:srgbClr val="FF6600"/>
                </a:solidFill>
              </a:rPr>
              <a:t>phantom</a:t>
            </a:r>
            <a:endParaRPr lang="es-ES" sz="2800" dirty="0">
              <a:solidFill>
                <a:srgbClr val="FF6600"/>
              </a:solidFill>
            </a:endParaRPr>
          </a:p>
        </p:txBody>
      </p:sp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386603"/>
              </p:ext>
            </p:extLst>
          </p:nvPr>
        </p:nvGraphicFramePr>
        <p:xfrm>
          <a:off x="462146" y="692696"/>
          <a:ext cx="7811817" cy="586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" name="Diapositiva" r:id="rId5" imgW="4236548" imgH="3177631" progId="PowerPoint.Slide.12">
                  <p:embed/>
                </p:oleObj>
              </mc:Choice>
              <mc:Fallback>
                <p:oleObj name="Diapositiva" r:id="rId5" imgW="4236548" imgH="3177631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146" y="692696"/>
                        <a:ext cx="7811817" cy="58654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Rectángulo"/>
          <p:cNvSpPr/>
          <p:nvPr/>
        </p:nvSpPr>
        <p:spPr>
          <a:xfrm>
            <a:off x="4587594" y="3284984"/>
            <a:ext cx="144016" cy="1247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8" name="17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48150"/>
              </p:ext>
            </p:extLst>
          </p:nvPr>
        </p:nvGraphicFramePr>
        <p:xfrm>
          <a:off x="807311" y="1052736"/>
          <a:ext cx="7280804" cy="5460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5" name="Diapositiva" r:id="rId8" imgW="2682273" imgH="2011805" progId="PowerPoint.Slide.12">
                  <p:embed/>
                </p:oleObj>
              </mc:Choice>
              <mc:Fallback>
                <p:oleObj name="Diapositiva" r:id="rId8" imgW="2682273" imgH="2011805" progId="PowerPoint.Slide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311" y="1052736"/>
                        <a:ext cx="7280804" cy="5460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18 Rectángulo"/>
          <p:cNvSpPr/>
          <p:nvPr/>
        </p:nvSpPr>
        <p:spPr>
          <a:xfrm>
            <a:off x="4731610" y="1268760"/>
            <a:ext cx="208984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0" name="19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200791"/>
              </p:ext>
            </p:extLst>
          </p:nvPr>
        </p:nvGraphicFramePr>
        <p:xfrm>
          <a:off x="796742" y="616124"/>
          <a:ext cx="7969466" cy="5981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6" name="Diapositiva" r:id="rId11" imgW="2318125" imgH="1739036" progId="PowerPoint.Slide.12">
                  <p:embed/>
                </p:oleObj>
              </mc:Choice>
              <mc:Fallback>
                <p:oleObj name="Diapositiva" r:id="rId11" imgW="2318125" imgH="1739036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6742" y="616124"/>
                        <a:ext cx="7969466" cy="5981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20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826067"/>
              </p:ext>
            </p:extLst>
          </p:nvPr>
        </p:nvGraphicFramePr>
        <p:xfrm>
          <a:off x="795486" y="692696"/>
          <a:ext cx="7584215" cy="5688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" name="Diapositiva" r:id="rId14" imgW="3895383" imgH="2921394" progId="PowerPoint.Slide.12">
                  <p:embed/>
                </p:oleObj>
              </mc:Choice>
              <mc:Fallback>
                <p:oleObj name="Diapositiva" r:id="rId14" imgW="3895383" imgH="2921394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5486" y="692696"/>
                        <a:ext cx="7584215" cy="5688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438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rgbClr val="FF6600"/>
                </a:solidFill>
              </a:rPr>
              <a:t>Low energy particle interaction examples</a:t>
            </a:r>
            <a:endParaRPr lang="es-ES" dirty="0">
              <a:solidFill>
                <a:srgbClr val="FF6600"/>
              </a:solidFill>
            </a:endParaRPr>
          </a:p>
        </p:txBody>
      </p:sp>
      <p:sp>
        <p:nvSpPr>
          <p:cNvPr id="3" name="2 Marcador de contenido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High energy photon radiotherapy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PET scanning for medical diagnostics</a:t>
            </a:r>
          </a:p>
          <a:p>
            <a:r>
              <a:rPr lang="en-U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Hadrontherapy</a:t>
            </a:r>
            <a:endParaRPr lang="en-US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Indirect damage by electron transfer from secondary species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Título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smtClean="0">
                <a:solidFill>
                  <a:srgbClr val="F78609"/>
                </a:solidFill>
              </a:rPr>
              <a:t>PET imaging in nuclear medicine</a:t>
            </a:r>
            <a:endParaRPr lang="es-ES" b="1" dirty="0">
              <a:solidFill>
                <a:srgbClr val="F78609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14282" y="3643314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err="1" smtClean="0">
                <a:solidFill>
                  <a:srgbClr val="FFFF00"/>
                </a:solidFill>
              </a:rPr>
              <a:t>Imaging</a:t>
            </a:r>
            <a:r>
              <a:rPr lang="es-ES" sz="2400" b="1" u="sng" dirty="0" smtClean="0">
                <a:solidFill>
                  <a:srgbClr val="FFFF00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s-ES" sz="2400" b="1" dirty="0" smtClean="0"/>
              <a:t>2</a:t>
            </a:r>
            <a:r>
              <a:rPr lang="es-ES" sz="2400" b="1" dirty="0" smtClean="0">
                <a:sym typeface="Symbol"/>
              </a:rPr>
              <a:t> </a:t>
            </a:r>
            <a:r>
              <a:rPr lang="es-ES" sz="2400" b="1" dirty="0" err="1" smtClean="0">
                <a:sym typeface="Symbol"/>
              </a:rPr>
              <a:t>annihilation</a:t>
            </a:r>
            <a:endParaRPr lang="es-ES" sz="2400" b="1" dirty="0" smtClean="0"/>
          </a:p>
          <a:p>
            <a:pPr>
              <a:buFont typeface="Arial" pitchFamily="34" charset="0"/>
              <a:buChar char="•"/>
            </a:pPr>
            <a:r>
              <a:rPr lang="es-ES" sz="2400" b="1" dirty="0" err="1" smtClean="0"/>
              <a:t>Coincident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detection</a:t>
            </a:r>
            <a:endParaRPr lang="es-ES" sz="2400" b="1" dirty="0" smtClean="0"/>
          </a:p>
        </p:txBody>
      </p:sp>
      <p:sp>
        <p:nvSpPr>
          <p:cNvPr id="4" name="3 CuadroTexto"/>
          <p:cNvSpPr txBox="1"/>
          <p:nvPr/>
        </p:nvSpPr>
        <p:spPr>
          <a:xfrm>
            <a:off x="214282" y="1500174"/>
            <a:ext cx="3286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err="1" smtClean="0">
                <a:solidFill>
                  <a:srgbClr val="FFFF00"/>
                </a:solidFill>
              </a:rPr>
              <a:t>Positron</a:t>
            </a:r>
            <a:r>
              <a:rPr lang="es-ES" sz="2400" b="1" u="sng" dirty="0" smtClean="0">
                <a:solidFill>
                  <a:srgbClr val="FFFF00"/>
                </a:solidFill>
              </a:rPr>
              <a:t> </a:t>
            </a:r>
            <a:r>
              <a:rPr lang="es-ES" sz="2400" b="1" u="sng" dirty="0" err="1" smtClean="0">
                <a:solidFill>
                  <a:srgbClr val="FFFF00"/>
                </a:solidFill>
              </a:rPr>
              <a:t>emitters</a:t>
            </a:r>
            <a:r>
              <a:rPr lang="es-ES" sz="2400" b="1" u="sng" dirty="0" smtClean="0">
                <a:solidFill>
                  <a:srgbClr val="FFFF00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es-ES" sz="2400" b="1" dirty="0" err="1" smtClean="0"/>
              <a:t>Neutron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defficient</a:t>
            </a:r>
            <a:r>
              <a:rPr lang="es-ES" sz="2400" b="1" dirty="0" smtClean="0"/>
              <a:t> beta </a:t>
            </a:r>
            <a:r>
              <a:rPr lang="es-ES" sz="2400" b="1" dirty="0" err="1" smtClean="0"/>
              <a:t>emitters</a:t>
            </a:r>
            <a:r>
              <a:rPr lang="es-ES" sz="2400" b="1" dirty="0" smtClean="0"/>
              <a:t>: Na-22, F-18</a:t>
            </a:r>
          </a:p>
          <a:p>
            <a:pPr>
              <a:buFont typeface="Arial" pitchFamily="34" charset="0"/>
              <a:buChar char="•"/>
            </a:pPr>
            <a:r>
              <a:rPr lang="es-ES" sz="2400" b="1" dirty="0" smtClean="0"/>
              <a:t>FDG  </a:t>
            </a:r>
            <a:r>
              <a:rPr lang="es-ES" sz="2400" b="1" dirty="0" err="1" smtClean="0"/>
              <a:t>samples</a:t>
            </a:r>
            <a:r>
              <a:rPr lang="es-ES" sz="2400" b="1" dirty="0" smtClean="0"/>
              <a:t>                (</a:t>
            </a:r>
            <a:r>
              <a:rPr lang="es-ES" sz="2400" b="1" dirty="0" err="1" smtClean="0"/>
              <a:t>fluoro-deoxy-glucose</a:t>
            </a:r>
            <a:r>
              <a:rPr lang="es-ES" sz="2400" b="1" dirty="0" smtClean="0"/>
              <a:t>)</a:t>
            </a:r>
            <a:endParaRPr lang="es-ES" sz="2400" b="1" dirty="0"/>
          </a:p>
        </p:txBody>
      </p:sp>
      <p:grpSp>
        <p:nvGrpSpPr>
          <p:cNvPr id="5" name="4 Grupo"/>
          <p:cNvGrpSpPr/>
          <p:nvPr/>
        </p:nvGrpSpPr>
        <p:grpSpPr>
          <a:xfrm>
            <a:off x="3571868" y="1700808"/>
            <a:ext cx="5392620" cy="4100626"/>
            <a:chOff x="3500430" y="1341909"/>
            <a:chExt cx="5392620" cy="4100626"/>
          </a:xfrm>
        </p:grpSpPr>
        <p:pic>
          <p:nvPicPr>
            <p:cNvPr id="6" name="Picture 4" descr="PET_inj"/>
            <p:cNvPicPr>
              <a:picLocks noChangeAspect="1" noChangeArrowheads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00430" y="1341909"/>
              <a:ext cx="5392620" cy="4044465"/>
            </a:xfrm>
            <a:prstGeom prst="rect">
              <a:avLst/>
            </a:prstGeom>
            <a:noFill/>
          </p:spPr>
        </p:pic>
        <p:sp>
          <p:nvSpPr>
            <p:cNvPr id="7" name="6 CuadroTexto"/>
            <p:cNvSpPr txBox="1"/>
            <p:nvPr/>
          </p:nvSpPr>
          <p:spPr>
            <a:xfrm>
              <a:off x="3500430" y="4857760"/>
              <a:ext cx="53926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200" b="1" dirty="0" smtClean="0">
                  <a:solidFill>
                    <a:srgbClr val="FFFF00"/>
                  </a:solidFill>
                </a:rPr>
                <a:t>PET Scanner</a:t>
              </a:r>
              <a:endParaRPr lang="es-ES" sz="32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3429000"/>
            <a:ext cx="1571636" cy="129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18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5756</TotalTime>
  <Words>1473</Words>
  <Application>Microsoft Office PowerPoint</Application>
  <PresentationFormat>Presentación en pantalla (4:3)</PresentationFormat>
  <Paragraphs>247</Paragraphs>
  <Slides>49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Tema de Office</vt:lpstr>
      <vt:lpstr>Diapositiva</vt:lpstr>
      <vt:lpstr>Presentación</vt:lpstr>
      <vt:lpstr>Equation</vt:lpstr>
      <vt:lpstr>Modelling low energy particle tracks in biologically relevant media</vt:lpstr>
      <vt:lpstr>Motivation</vt:lpstr>
      <vt:lpstr>Low energy particle interaction examples</vt:lpstr>
      <vt:lpstr>Presentación de PowerPoint</vt:lpstr>
      <vt:lpstr>LINAC accelerator for radiotherapy</vt:lpstr>
      <vt:lpstr>Photon emission spectra (6 MV)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Indirect damage by electron transfer</vt:lpstr>
      <vt:lpstr>Dissociation induced by electron transfer from negative radicals (O-)</vt:lpstr>
      <vt:lpstr>Presentación de PowerPoint</vt:lpstr>
      <vt:lpstr>Input data</vt:lpstr>
      <vt:lpstr>Low energy electron  interaction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Acknowledgements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data:                                                 Validation of estimated uncertainties</dc:title>
  <dc:creator>Gustavo</dc:creator>
  <cp:lastModifiedBy>Gustavo</cp:lastModifiedBy>
  <cp:revision>190</cp:revision>
  <dcterms:created xsi:type="dcterms:W3CDTF">2013-04-24T09:15:50Z</dcterms:created>
  <dcterms:modified xsi:type="dcterms:W3CDTF">2016-06-06T12:20:43Z</dcterms:modified>
</cp:coreProperties>
</file>